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68" r:id="rId3"/>
    <p:sldId id="257" r:id="rId4"/>
    <p:sldId id="258" r:id="rId5"/>
    <p:sldId id="259" r:id="rId6"/>
    <p:sldId id="276" r:id="rId7"/>
    <p:sldId id="275" r:id="rId8"/>
    <p:sldId id="274" r:id="rId9"/>
    <p:sldId id="273" r:id="rId10"/>
    <p:sldId id="272" r:id="rId11"/>
    <p:sldId id="271" r:id="rId12"/>
    <p:sldId id="260" r:id="rId13"/>
    <p:sldId id="269" r:id="rId14"/>
    <p:sldId id="270" r:id="rId15"/>
    <p:sldId id="278" r:id="rId16"/>
    <p:sldId id="265" r:id="rId17"/>
    <p:sldId id="279" r:id="rId18"/>
    <p:sldId id="266" r:id="rId19"/>
    <p:sldId id="267" r:id="rId20"/>
    <p:sldId id="280" r:id="rId21"/>
    <p:sldId id="281" r:id="rId22"/>
    <p:sldId id="282" r:id="rId23"/>
    <p:sldId id="283" r:id="rId24"/>
    <p:sldId id="263" r:id="rId2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00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6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9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6EAA58-366A-92AB-A32E-5D2B7F911A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3203141-8EBF-369B-F7DC-17491D8ECC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12F869-E856-C8D3-4D6C-55893EA3B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4485B-3468-43A8-AA0A-33AEE44025E3}" type="datetimeFigureOut">
              <a:rPr lang="de-DE" smtClean="0"/>
              <a:t>28.08.2023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DAF6256-80DD-715A-6307-BDD1DF82C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083C37A-163D-B5AD-2EC3-30D5EBCE6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760F4-E9A7-47A9-92DE-13AA00D903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6839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AC24AA-CF29-187E-AF17-D400F95CC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B781278-6184-BC0F-BBCC-7AD3C2A5AA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20B29A7-8D91-EDF4-F18D-8A045E870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4485B-3468-43A8-AA0A-33AEE44025E3}" type="datetimeFigureOut">
              <a:rPr lang="de-DE" smtClean="0"/>
              <a:t>28.08.2023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47D5CC6-3A1A-3B41-5FF3-B028A94FE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5A64E7-D2CD-59CD-6ED7-0A20733AF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760F4-E9A7-47A9-92DE-13AA00D903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2826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AA5586D-71D6-DCD3-C705-AD4B092ECA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9DA8524-CB0F-CB53-33F8-3B2F0B1003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729C284-CD20-A04B-9278-7D601438B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4485B-3468-43A8-AA0A-33AEE44025E3}" type="datetimeFigureOut">
              <a:rPr lang="de-DE" smtClean="0"/>
              <a:t>28.08.2023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6BE5F5-BA8C-E36B-1AB3-34B422E48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133861B-2C3E-E0D8-DAB2-1E99238E9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760F4-E9A7-47A9-92DE-13AA00D903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311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7C24FF-8B51-F35A-AC54-F79021DB7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4788D10-B115-EB8A-67B3-788D99BBE2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4C2D9BC-1657-AFF6-F61E-060998DCF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4485B-3468-43A8-AA0A-33AEE44025E3}" type="datetimeFigureOut">
              <a:rPr lang="de-DE" smtClean="0"/>
              <a:t>28.08.2023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FF6CA73-648E-B87F-267B-549A89009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8F5A65-A597-FC34-2086-A7B9CEE33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760F4-E9A7-47A9-92DE-13AA00D903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7557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624A45-9792-6C48-4524-EF200B7B1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74FB972-5B55-446D-A19B-2834FDB51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DA7F933-BF06-A858-72A9-F09686BA7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4485B-3468-43A8-AA0A-33AEE44025E3}" type="datetimeFigureOut">
              <a:rPr lang="de-DE" smtClean="0"/>
              <a:t>28.08.2023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CF6AE68-FDEB-8E1A-AAA5-C5827E2E3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E84AE97-E4B2-570B-4CA9-DDAAC7D60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760F4-E9A7-47A9-92DE-13AA00D903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1238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BC88BD-2238-4F99-B66F-7B501CBA7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6D16E10-CB2E-03D0-F8A0-7454F8B08F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D09F3D1-E2F9-358D-9D78-868A32B11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C8FF049-D30F-6713-EEF8-4C6740651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4485B-3468-43A8-AA0A-33AEE44025E3}" type="datetimeFigureOut">
              <a:rPr lang="de-DE" smtClean="0"/>
              <a:t>28.08.2023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2BD8B1E-C506-9386-19EC-C75308A50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DE188C8-A83E-AAE1-A8D7-456C6770A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760F4-E9A7-47A9-92DE-13AA00D903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0217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23505D-1794-91D5-754E-022E31D3C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322DE17-79C4-BE60-BCE5-C4F932B2E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E2CB207-A80D-7C7B-30D9-FCE09F18EC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B7BEA03-D294-46E5-6F94-2E13D3BB06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B65CB5F-E730-4EE7-6C60-6088E7B42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EE3FEC7-D13D-9574-E703-EFA22F5B7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4485B-3468-43A8-AA0A-33AEE44025E3}" type="datetimeFigureOut">
              <a:rPr lang="de-DE" smtClean="0"/>
              <a:t>28.08.2023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58A41AF-1101-29D6-B84D-324B35E8B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5EDFBCF-E8CD-41C0-BA7D-94893D4A5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760F4-E9A7-47A9-92DE-13AA00D903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6413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3AA5CA-DBA8-FA76-806D-BDB023A21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CB1BA02-B8C5-27AD-743E-88981399D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4485B-3468-43A8-AA0A-33AEE44025E3}" type="datetimeFigureOut">
              <a:rPr lang="de-DE" smtClean="0"/>
              <a:t>28.08.2023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2639E9A-1A76-F0FA-B727-2C704CFCE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E796552-E9AB-3024-057D-7FC794B4B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760F4-E9A7-47A9-92DE-13AA00D903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4545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BF360E1-91C5-1A3C-1A8E-6892E8E61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4485B-3468-43A8-AA0A-33AEE44025E3}" type="datetimeFigureOut">
              <a:rPr lang="de-DE" smtClean="0"/>
              <a:t>28.08.2023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B8EAD21-64A5-4202-8E01-2E5068BCC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F6491DB-2469-C990-6D55-A977A3F09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760F4-E9A7-47A9-92DE-13AA00D903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6503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5F931A-EDC9-4A8C-B12A-0F74D8999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5DA6382-34F6-724D-E7DF-140C1AA6F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374334D-9F45-C996-8F4B-C69D1B7649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AD9E140-AEBD-D26F-A26F-2B21CDC97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4485B-3468-43A8-AA0A-33AEE44025E3}" type="datetimeFigureOut">
              <a:rPr lang="de-DE" smtClean="0"/>
              <a:t>28.08.2023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FCB9A92-5567-3F0C-9E0B-EDE6D4F8F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BC25D1E-EB2C-D12B-7255-0AD66C568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760F4-E9A7-47A9-92DE-13AA00D903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99876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01EA6C-AA17-D993-BE0E-1C9413795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3796BBA-FCA1-0F11-167C-CB73CA8DD4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14D62B9-F630-5555-7816-148B3BBE8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237A751-CEC2-4B83-1635-8B23EFCFE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4485B-3468-43A8-AA0A-33AEE44025E3}" type="datetimeFigureOut">
              <a:rPr lang="de-DE" smtClean="0"/>
              <a:t>28.08.2023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BB0188E-63A0-B888-B68C-131E865AF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479FC51-90D8-13C2-4FB3-395353BC3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760F4-E9A7-47A9-92DE-13AA00D903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2761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AD154E2-CB67-B6E0-F911-D49A7C88A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0C99BCA-93F4-2CDB-891B-344108A92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1E375D3-495C-B4ED-29CA-78A9B1E5ED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4485B-3468-43A8-AA0A-33AEE44025E3}" type="datetimeFigureOut">
              <a:rPr lang="de-DE" smtClean="0"/>
              <a:t>28.08.2023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4E99DAA-C65F-7973-C166-886E927C3D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354D365-D5ED-C0E1-00BE-FC77796A34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760F4-E9A7-47A9-92DE-13AA00D903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5771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1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1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4.png"/><Relationship Id="rId4" Type="http://schemas.openxmlformats.org/officeDocument/2006/relationships/image" Target="../media/image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1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.png"/><Relationship Id="rId7" Type="http://schemas.openxmlformats.org/officeDocument/2006/relationships/image" Target="../media/image4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.png"/><Relationship Id="rId7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47.png"/><Relationship Id="rId4" Type="http://schemas.openxmlformats.org/officeDocument/2006/relationships/image" Target="../media/image6.sv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.png"/><Relationship Id="rId7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49.png"/><Relationship Id="rId4" Type="http://schemas.openxmlformats.org/officeDocument/2006/relationships/image" Target="../media/image6.svg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.png"/><Relationship Id="rId7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51.png"/><Relationship Id="rId4" Type="http://schemas.openxmlformats.org/officeDocument/2006/relationships/image" Target="../media/image6.sv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.png"/><Relationship Id="rId7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53.png"/><Relationship Id="rId4" Type="http://schemas.openxmlformats.org/officeDocument/2006/relationships/image" Target="../media/image6.svg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.png"/><Relationship Id="rId7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7.png"/><Relationship Id="rId3" Type="http://schemas.openxmlformats.org/officeDocument/2006/relationships/image" Target="../media/image5.png"/><Relationship Id="rId7" Type="http://schemas.openxmlformats.org/officeDocument/2006/relationships/image" Target="../media/image30.png"/><Relationship Id="rId12" Type="http://schemas.openxmlformats.org/officeDocument/2006/relationships/image" Target="../media/image3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11" Type="http://schemas.openxmlformats.org/officeDocument/2006/relationships/image" Target="../media/image31.png"/><Relationship Id="rId5" Type="http://schemas.openxmlformats.org/officeDocument/2006/relationships/image" Target="../media/image39.png"/><Relationship Id="rId10" Type="http://schemas.openxmlformats.org/officeDocument/2006/relationships/image" Target="../media/image56.png"/><Relationship Id="rId4" Type="http://schemas.openxmlformats.org/officeDocument/2006/relationships/image" Target="../media/image6.svg"/><Relationship Id="rId9" Type="http://schemas.openxmlformats.org/officeDocument/2006/relationships/image" Target="../media/image55.png"/><Relationship Id="rId1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6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62.png"/><Relationship Id="rId4" Type="http://schemas.openxmlformats.org/officeDocument/2006/relationships/image" Target="../media/image6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microsoft.com/office/2007/relationships/hdphoto" Target="../media/hdphoto1.wdp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microsoft.com/office/2007/relationships/hdphoto" Target="../media/hdphoto2.wdp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2.sv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Fahrzeug, Landfahrzeug, draußen, Transport enthält.&#10;&#10;Automatisch generierte Beschreibung">
            <a:extLst>
              <a:ext uri="{FF2B5EF4-FFF2-40B4-BE49-F238E27FC236}">
                <a16:creationId xmlns:a16="http://schemas.microsoft.com/office/drawing/2014/main" id="{D3C05D8E-77D9-DF82-8612-9AA291E78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017ADE22-FB55-19D7-52C4-1227C2D7D366}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8962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edizinische Ausstattung - BRK RD">
            <a:extLst>
              <a:ext uri="{FF2B5EF4-FFF2-40B4-BE49-F238E27FC236}">
                <a16:creationId xmlns:a16="http://schemas.microsoft.com/office/drawing/2014/main" id="{08EC8A51-E3B0-36C4-CC32-DF61437BEF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3" r="22147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Rectangle 1030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7AFFA7A-2AC0-3A3A-5CAE-7FDAF3D8E63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2666980" y="-2667010"/>
            <a:ext cx="6858000" cy="12192000"/>
          </a:xfrm>
          <a:prstGeom prst="rect">
            <a:avLst/>
          </a:prstGeom>
          <a:gradFill flip="none" rotWithShape="1">
            <a:gsLst>
              <a:gs pos="60550">
                <a:schemeClr val="tx1">
                  <a:alpha val="70000"/>
                </a:schemeClr>
              </a:gs>
              <a:gs pos="10000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B0846D93-B758-FB43-809A-3B3085BFFCB4}"/>
              </a:ext>
            </a:extLst>
          </p:cNvPr>
          <p:cNvGrpSpPr/>
          <p:nvPr/>
        </p:nvGrpSpPr>
        <p:grpSpPr>
          <a:xfrm>
            <a:off x="412776" y="238200"/>
            <a:ext cx="816036" cy="1057200"/>
            <a:chOff x="3282976" y="2371800"/>
            <a:chExt cx="816036" cy="1057200"/>
          </a:xfrm>
        </p:grpSpPr>
        <p:sp>
          <p:nvSpPr>
            <p:cNvPr id="4" name="Rechteck: abgerundete Ecken 3">
              <a:extLst>
                <a:ext uri="{FF2B5EF4-FFF2-40B4-BE49-F238E27FC236}">
                  <a16:creationId xmlns:a16="http://schemas.microsoft.com/office/drawing/2014/main" id="{625865B1-B16C-B948-8236-38B327A4EF7F}"/>
                </a:ext>
              </a:extLst>
            </p:cNvPr>
            <p:cNvSpPr/>
            <p:nvPr/>
          </p:nvSpPr>
          <p:spPr>
            <a:xfrm>
              <a:off x="3282976" y="2371800"/>
              <a:ext cx="816036" cy="1057200"/>
            </a:xfrm>
            <a:prstGeom prst="roundRect">
              <a:avLst/>
            </a:prstGeom>
            <a:solidFill>
              <a:srgbClr val="9A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5" name="Grafik 4" descr="Verbandskasten mit einfarbiger Füllung">
              <a:extLst>
                <a:ext uri="{FF2B5EF4-FFF2-40B4-BE49-F238E27FC236}">
                  <a16:creationId xmlns:a16="http://schemas.microsoft.com/office/drawing/2014/main" id="{D2E9FEA1-A8D2-4A72-C698-BC5317717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11118" y="2520524"/>
              <a:ext cx="759751" cy="759751"/>
            </a:xfrm>
            <a:prstGeom prst="rect">
              <a:avLst/>
            </a:prstGeom>
          </p:spPr>
        </p:pic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780F315F-D99F-AB04-DF52-C773017ED26D}"/>
              </a:ext>
            </a:extLst>
          </p:cNvPr>
          <p:cNvSpPr txBox="1"/>
          <p:nvPr/>
        </p:nvSpPr>
        <p:spPr>
          <a:xfrm>
            <a:off x="1467512" y="296856"/>
            <a:ext cx="46917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500" b="1" dirty="0">
                <a:solidFill>
                  <a:schemeClr val="bg1"/>
                </a:solidFill>
                <a:latin typeface="Bahnschrift" panose="020B0502040204020203" pitchFamily="34" charset="0"/>
              </a:rPr>
              <a:t>2. Ausstattung</a:t>
            </a:r>
          </a:p>
        </p:txBody>
      </p:sp>
      <p:pic>
        <p:nvPicPr>
          <p:cNvPr id="3" name="Grafik 2" descr="Ein Bild, das Elektronik, Kamera enthält.&#10;&#10;Automatisch generierte Beschreibung">
            <a:extLst>
              <a:ext uri="{FF2B5EF4-FFF2-40B4-BE49-F238E27FC236}">
                <a16:creationId xmlns:a16="http://schemas.microsoft.com/office/drawing/2014/main" id="{B5A02267-E5F2-CD52-4C13-76564C3920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350" y="1485900"/>
            <a:ext cx="5829300" cy="38862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8CA43F5-B98E-2509-6513-866AB7A5DDC5}"/>
              </a:ext>
            </a:extLst>
          </p:cNvPr>
          <p:cNvSpPr txBox="1"/>
          <p:nvPr/>
        </p:nvSpPr>
        <p:spPr>
          <a:xfrm>
            <a:off x="1504330" y="5078981"/>
            <a:ext cx="918329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5500" b="1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de-DE" dirty="0"/>
              <a:t>Weinmann LIFE-BASE 4 NG</a:t>
            </a:r>
          </a:p>
        </p:txBody>
      </p:sp>
    </p:spTree>
    <p:extLst>
      <p:ext uri="{BB962C8B-B14F-4D97-AF65-F5344CB8AC3E}">
        <p14:creationId xmlns:p14="http://schemas.microsoft.com/office/powerpoint/2010/main" val="1354621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edizinische Ausstattung - BRK RD">
            <a:extLst>
              <a:ext uri="{FF2B5EF4-FFF2-40B4-BE49-F238E27FC236}">
                <a16:creationId xmlns:a16="http://schemas.microsoft.com/office/drawing/2014/main" id="{08EC8A51-E3B0-36C4-CC32-DF61437BEF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3" r="22147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Rectangle 1030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7AFFA7A-2AC0-3A3A-5CAE-7FDAF3D8E63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2666980" y="-2667010"/>
            <a:ext cx="6858000" cy="12192000"/>
          </a:xfrm>
          <a:prstGeom prst="rect">
            <a:avLst/>
          </a:prstGeom>
          <a:gradFill flip="none" rotWithShape="1">
            <a:gsLst>
              <a:gs pos="60550">
                <a:schemeClr val="tx1">
                  <a:alpha val="70000"/>
                </a:schemeClr>
              </a:gs>
              <a:gs pos="10000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B0846D93-B758-FB43-809A-3B3085BFFCB4}"/>
              </a:ext>
            </a:extLst>
          </p:cNvPr>
          <p:cNvGrpSpPr/>
          <p:nvPr/>
        </p:nvGrpSpPr>
        <p:grpSpPr>
          <a:xfrm>
            <a:off x="412776" y="238200"/>
            <a:ext cx="816036" cy="1057200"/>
            <a:chOff x="3282976" y="2371800"/>
            <a:chExt cx="816036" cy="1057200"/>
          </a:xfrm>
        </p:grpSpPr>
        <p:sp>
          <p:nvSpPr>
            <p:cNvPr id="4" name="Rechteck: abgerundete Ecken 3">
              <a:extLst>
                <a:ext uri="{FF2B5EF4-FFF2-40B4-BE49-F238E27FC236}">
                  <a16:creationId xmlns:a16="http://schemas.microsoft.com/office/drawing/2014/main" id="{625865B1-B16C-B948-8236-38B327A4EF7F}"/>
                </a:ext>
              </a:extLst>
            </p:cNvPr>
            <p:cNvSpPr/>
            <p:nvPr/>
          </p:nvSpPr>
          <p:spPr>
            <a:xfrm>
              <a:off x="3282976" y="2371800"/>
              <a:ext cx="816036" cy="1057200"/>
            </a:xfrm>
            <a:prstGeom prst="roundRect">
              <a:avLst/>
            </a:prstGeom>
            <a:solidFill>
              <a:srgbClr val="9A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5" name="Grafik 4" descr="Verbandskasten mit einfarbiger Füllung">
              <a:extLst>
                <a:ext uri="{FF2B5EF4-FFF2-40B4-BE49-F238E27FC236}">
                  <a16:creationId xmlns:a16="http://schemas.microsoft.com/office/drawing/2014/main" id="{D2E9FEA1-A8D2-4A72-C698-BC5317717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11118" y="2520524"/>
              <a:ext cx="759751" cy="759751"/>
            </a:xfrm>
            <a:prstGeom prst="rect">
              <a:avLst/>
            </a:prstGeom>
          </p:spPr>
        </p:pic>
      </p:grpSp>
      <p:pic>
        <p:nvPicPr>
          <p:cNvPr id="15" name="Grafik 14" descr="Ein Bild, das Screenshot, Text, Elektronik, Multimedia enthält.&#10;&#10;Automatisch generierte Beschreibung">
            <a:extLst>
              <a:ext uri="{FF2B5EF4-FFF2-40B4-BE49-F238E27FC236}">
                <a16:creationId xmlns:a16="http://schemas.microsoft.com/office/drawing/2014/main" id="{ADDAB226-9D9E-1107-F765-643A2A087E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917">
            <a:off x="4565376" y="513082"/>
            <a:ext cx="7271557" cy="539098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80F315F-D99F-AB04-DF52-C773017ED26D}"/>
              </a:ext>
            </a:extLst>
          </p:cNvPr>
          <p:cNvSpPr txBox="1"/>
          <p:nvPr/>
        </p:nvSpPr>
        <p:spPr>
          <a:xfrm>
            <a:off x="1467512" y="296856"/>
            <a:ext cx="46917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500" b="1" dirty="0">
                <a:solidFill>
                  <a:schemeClr val="bg1"/>
                </a:solidFill>
                <a:latin typeface="Bahnschrift" panose="020B0502040204020203" pitchFamily="34" charset="0"/>
              </a:rPr>
              <a:t>2. Ausstattung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AA1C53D-A5DE-F73B-01AF-FED74FC06044}"/>
              </a:ext>
            </a:extLst>
          </p:cNvPr>
          <p:cNvSpPr txBox="1"/>
          <p:nvPr/>
        </p:nvSpPr>
        <p:spPr>
          <a:xfrm>
            <a:off x="4644345" y="5654107"/>
            <a:ext cx="269673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5500" b="1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de-DE" dirty="0" err="1"/>
              <a:t>nidaped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052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 descr="Ein Bild, das draußen, Fahrzeug, Landfahrzeug, Transport enthält.&#10;&#10;Automatisch generierte Beschreibung">
            <a:extLst>
              <a:ext uri="{FF2B5EF4-FFF2-40B4-BE49-F238E27FC236}">
                <a16:creationId xmlns:a16="http://schemas.microsoft.com/office/drawing/2014/main" id="{09DC5B2F-5DD9-8EBF-C6BD-FAB296A6DE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" b="130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C7AFFA7A-2AC0-3A3A-5CAE-7FDAF3D8E63C}"/>
              </a:ext>
            </a:extLst>
          </p:cNvPr>
          <p:cNvSpPr>
            <a:spLocks/>
          </p:cNvSpPr>
          <p:nvPr/>
        </p:nvSpPr>
        <p:spPr>
          <a:xfrm rot="16200000">
            <a:off x="2667000" y="-2667000"/>
            <a:ext cx="6858000" cy="12192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31" name="Rectangle 1030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80F315F-D99F-AB04-DF52-C773017ED26D}"/>
              </a:ext>
            </a:extLst>
          </p:cNvPr>
          <p:cNvSpPr txBox="1"/>
          <p:nvPr/>
        </p:nvSpPr>
        <p:spPr>
          <a:xfrm>
            <a:off x="1467512" y="296856"/>
            <a:ext cx="403158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500" b="1" dirty="0">
                <a:solidFill>
                  <a:schemeClr val="bg1"/>
                </a:solidFill>
                <a:latin typeface="Bahnschrift" panose="020B0502040204020203" pitchFamily="34" charset="0"/>
              </a:rPr>
              <a:t>3. Aufgaben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E228500-2692-4AF1-BD8F-B1B17889D240}"/>
              </a:ext>
            </a:extLst>
          </p:cNvPr>
          <p:cNvGrpSpPr/>
          <p:nvPr/>
        </p:nvGrpSpPr>
        <p:grpSpPr>
          <a:xfrm>
            <a:off x="412775" y="238200"/>
            <a:ext cx="821693" cy="1057200"/>
            <a:chOff x="5219652" y="3020259"/>
            <a:chExt cx="821693" cy="1057200"/>
          </a:xfrm>
        </p:grpSpPr>
        <p:sp>
          <p:nvSpPr>
            <p:cNvPr id="3" name="Rechteck: abgerundete Ecken 2">
              <a:extLst>
                <a:ext uri="{FF2B5EF4-FFF2-40B4-BE49-F238E27FC236}">
                  <a16:creationId xmlns:a16="http://schemas.microsoft.com/office/drawing/2014/main" id="{0EF29E2C-C2FC-EAF4-0500-96BEF6DDF19D}"/>
                </a:ext>
              </a:extLst>
            </p:cNvPr>
            <p:cNvSpPr/>
            <p:nvPr/>
          </p:nvSpPr>
          <p:spPr>
            <a:xfrm>
              <a:off x="5225309" y="3020259"/>
              <a:ext cx="816036" cy="1057200"/>
            </a:xfrm>
            <a:prstGeom prst="roundRect">
              <a:avLst/>
            </a:prstGeom>
            <a:solidFill>
              <a:srgbClr val="9A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6" name="Grafik 5" descr="Reanimation mit einfarbiger Füllung">
              <a:extLst>
                <a:ext uri="{FF2B5EF4-FFF2-40B4-BE49-F238E27FC236}">
                  <a16:creationId xmlns:a16="http://schemas.microsoft.com/office/drawing/2014/main" id="{BEB80388-6E4F-9C07-0CCF-74B8EB129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19652" y="3127149"/>
              <a:ext cx="797151" cy="797151"/>
            </a:xfrm>
            <a:prstGeom prst="rect">
              <a:avLst/>
            </a:prstGeom>
          </p:spPr>
        </p:pic>
      </p:grp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DB6C9449-BFC3-0826-993C-03F9194A6810}"/>
              </a:ext>
            </a:extLst>
          </p:cNvPr>
          <p:cNvSpPr/>
          <p:nvPr/>
        </p:nvSpPr>
        <p:spPr>
          <a:xfrm>
            <a:off x="2268748" y="2087520"/>
            <a:ext cx="3596033" cy="68825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0978EFFF-CC7D-FFC5-CF9D-4693210A8CCC}"/>
              </a:ext>
            </a:extLst>
          </p:cNvPr>
          <p:cNvSpPr/>
          <p:nvPr/>
        </p:nvSpPr>
        <p:spPr>
          <a:xfrm>
            <a:off x="7310633" y="2087520"/>
            <a:ext cx="3596031" cy="68825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E30AC8E-0000-7045-348B-AFA725BF82B7}"/>
              </a:ext>
            </a:extLst>
          </p:cNvPr>
          <p:cNvSpPr txBox="1"/>
          <p:nvPr/>
        </p:nvSpPr>
        <p:spPr>
          <a:xfrm>
            <a:off x="2475190" y="2232310"/>
            <a:ext cx="3183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chemeClr val="bg1"/>
                </a:solidFill>
                <a:latin typeface="Bahnschrift" panose="020B0502040204020203" pitchFamily="34" charset="0"/>
              </a:rPr>
              <a:t>Primär Aufgaben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7838462-0AF6-87FF-C2C3-E3C26AF26DB3}"/>
              </a:ext>
            </a:extLst>
          </p:cNvPr>
          <p:cNvSpPr txBox="1"/>
          <p:nvPr/>
        </p:nvSpPr>
        <p:spPr>
          <a:xfrm>
            <a:off x="7517074" y="2231592"/>
            <a:ext cx="3183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chemeClr val="bg1"/>
                </a:solidFill>
                <a:latin typeface="Bahnschrift" panose="020B0502040204020203" pitchFamily="34" charset="0"/>
              </a:rPr>
              <a:t>Sekundär Aufgaben</a:t>
            </a:r>
          </a:p>
        </p:txBody>
      </p:sp>
      <p:pic>
        <p:nvPicPr>
          <p:cNvPr id="11" name="Picture 2" descr="Pfeil Grau Abgerundet Rechts transparente PNG - StickPNG">
            <a:extLst>
              <a:ext uri="{FF2B5EF4-FFF2-40B4-BE49-F238E27FC236}">
                <a16:creationId xmlns:a16="http://schemas.microsoft.com/office/drawing/2014/main" id="{92A1DAEC-8DF0-DAD7-A503-F9A968BA8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09401">
            <a:off x="1507233" y="3079606"/>
            <a:ext cx="1100016" cy="44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feil Grau Abgerundet Rechts transparente PNG - StickPNG">
            <a:extLst>
              <a:ext uri="{FF2B5EF4-FFF2-40B4-BE49-F238E27FC236}">
                <a16:creationId xmlns:a16="http://schemas.microsoft.com/office/drawing/2014/main" id="{7CA3CFF4-DBFF-788B-99DB-18C5BB63B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09687" y="3308817"/>
            <a:ext cx="1100016" cy="44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feil Grau Abgerundet Rechts transparente PNG - StickPNG">
            <a:extLst>
              <a:ext uri="{FF2B5EF4-FFF2-40B4-BE49-F238E27FC236}">
                <a16:creationId xmlns:a16="http://schemas.microsoft.com/office/drawing/2014/main" id="{B103367A-6833-E29F-0DBD-020160C87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05863">
            <a:off x="5117924" y="3324127"/>
            <a:ext cx="1100016" cy="44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feil Grau Abgerundet Rechts transparente PNG - StickPNG">
            <a:extLst>
              <a:ext uri="{FF2B5EF4-FFF2-40B4-BE49-F238E27FC236}">
                <a16:creationId xmlns:a16="http://schemas.microsoft.com/office/drawing/2014/main" id="{D8A246EE-3653-E3DF-0C45-6F3110EED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96339">
            <a:off x="7068181" y="3305911"/>
            <a:ext cx="1100016" cy="44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feil Grau Abgerundet Rechts transparente PNG - StickPNG">
            <a:extLst>
              <a:ext uri="{FF2B5EF4-FFF2-40B4-BE49-F238E27FC236}">
                <a16:creationId xmlns:a16="http://schemas.microsoft.com/office/drawing/2014/main" id="{563C3CD6-B2EB-83C3-5899-300BE75C2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92234">
            <a:off x="9071388" y="3298699"/>
            <a:ext cx="1100016" cy="44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35DCA8D2-723F-5909-9ADF-D759C30D1FB0}"/>
              </a:ext>
            </a:extLst>
          </p:cNvPr>
          <p:cNvSpPr/>
          <p:nvPr/>
        </p:nvSpPr>
        <p:spPr>
          <a:xfrm>
            <a:off x="756733" y="3853327"/>
            <a:ext cx="1744234" cy="400110"/>
          </a:xfrm>
          <a:prstGeom prst="roundRect">
            <a:avLst/>
          </a:prstGeom>
          <a:solidFill>
            <a:schemeClr val="tx1">
              <a:lumMod val="65000"/>
              <a:lumOff val="3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EE54B269-C1CD-7AB0-FCED-199A4F49237A}"/>
              </a:ext>
            </a:extLst>
          </p:cNvPr>
          <p:cNvSpPr txBox="1"/>
          <p:nvPr/>
        </p:nvSpPr>
        <p:spPr>
          <a:xfrm>
            <a:off x="725136" y="3853327"/>
            <a:ext cx="1783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chemeClr val="bg1"/>
                </a:solidFill>
                <a:latin typeface="Bahnschrift" panose="020B0502040204020203" pitchFamily="34" charset="0"/>
              </a:rPr>
              <a:t>Notfallrettung</a:t>
            </a:r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9AF394FB-1148-3B3F-B9BD-89A23084D9B6}"/>
              </a:ext>
            </a:extLst>
          </p:cNvPr>
          <p:cNvSpPr/>
          <p:nvPr/>
        </p:nvSpPr>
        <p:spPr>
          <a:xfrm>
            <a:off x="2682778" y="4246977"/>
            <a:ext cx="2691441" cy="400110"/>
          </a:xfrm>
          <a:prstGeom prst="roundRect">
            <a:avLst/>
          </a:prstGeom>
          <a:solidFill>
            <a:schemeClr val="tx1">
              <a:lumMod val="65000"/>
              <a:lumOff val="3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96A39EF-2194-CB29-60AF-70B65AAD8F1A}"/>
              </a:ext>
            </a:extLst>
          </p:cNvPr>
          <p:cNvSpPr txBox="1"/>
          <p:nvPr/>
        </p:nvSpPr>
        <p:spPr>
          <a:xfrm>
            <a:off x="2622172" y="4246976"/>
            <a:ext cx="28126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chemeClr val="bg1"/>
                </a:solidFill>
                <a:latin typeface="Bahnschrift" panose="020B0502040204020203" pitchFamily="34" charset="0"/>
              </a:rPr>
              <a:t>Partientenverlegungen</a:t>
            </a:r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68BBF2C3-B906-021C-948C-A7C259F725F8}"/>
              </a:ext>
            </a:extLst>
          </p:cNvPr>
          <p:cNvSpPr/>
          <p:nvPr/>
        </p:nvSpPr>
        <p:spPr>
          <a:xfrm>
            <a:off x="5720335" y="4131267"/>
            <a:ext cx="2114381" cy="400110"/>
          </a:xfrm>
          <a:prstGeom prst="roundRect">
            <a:avLst/>
          </a:prstGeom>
          <a:solidFill>
            <a:schemeClr val="tx1">
              <a:lumMod val="65000"/>
              <a:lumOff val="3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65F88EE-AAE5-AD05-D7C5-7702F42D817D}"/>
              </a:ext>
            </a:extLst>
          </p:cNvPr>
          <p:cNvSpPr txBox="1"/>
          <p:nvPr/>
        </p:nvSpPr>
        <p:spPr>
          <a:xfrm>
            <a:off x="5673360" y="4165898"/>
            <a:ext cx="22083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chemeClr val="bg1"/>
                </a:solidFill>
                <a:latin typeface="Bahnschrift" panose="020B0502040204020203" pitchFamily="34" charset="0"/>
              </a:rPr>
              <a:t>Einsatzdokumentation</a:t>
            </a:r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1589B2B0-368A-FC00-8A62-359CADCECAA5}"/>
              </a:ext>
            </a:extLst>
          </p:cNvPr>
          <p:cNvSpPr/>
          <p:nvPr/>
        </p:nvSpPr>
        <p:spPr>
          <a:xfrm>
            <a:off x="8855118" y="4225976"/>
            <a:ext cx="1769120" cy="523220"/>
          </a:xfrm>
          <a:prstGeom prst="roundRect">
            <a:avLst/>
          </a:prstGeom>
          <a:solidFill>
            <a:schemeClr val="tx1">
              <a:lumMod val="65000"/>
              <a:lumOff val="3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A597E37C-0C6A-43FE-23AF-B4754151DA87}"/>
              </a:ext>
            </a:extLst>
          </p:cNvPr>
          <p:cNvSpPr txBox="1"/>
          <p:nvPr/>
        </p:nvSpPr>
        <p:spPr>
          <a:xfrm>
            <a:off x="8939109" y="4225976"/>
            <a:ext cx="1601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  <a:latin typeface="Bahnschrift" panose="020B0502040204020203" pitchFamily="34" charset="0"/>
              </a:rPr>
              <a:t>Unterstützung bei Events</a:t>
            </a:r>
          </a:p>
        </p:txBody>
      </p:sp>
    </p:spTree>
    <p:extLst>
      <p:ext uri="{BB962C8B-B14F-4D97-AF65-F5344CB8AC3E}">
        <p14:creationId xmlns:p14="http://schemas.microsoft.com/office/powerpoint/2010/main" val="1778873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  <p:bldP spid="10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otarztmangel in Bayern: Ländliche Regionen besonders betroffen | BR24">
            <a:extLst>
              <a:ext uri="{FF2B5EF4-FFF2-40B4-BE49-F238E27FC236}">
                <a16:creationId xmlns:a16="http://schemas.microsoft.com/office/drawing/2014/main" id="{B9317720-BDDE-00EE-C5D3-0D2BA06BF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AF04FDC2-6B1B-8DDE-C180-062A095AD7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2666997" y="-2667000"/>
            <a:ext cx="6858000" cy="12192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A794D15-653E-8687-0499-A6E8B210C474}"/>
              </a:ext>
            </a:extLst>
          </p:cNvPr>
          <p:cNvSpPr txBox="1"/>
          <p:nvPr/>
        </p:nvSpPr>
        <p:spPr>
          <a:xfrm>
            <a:off x="1467512" y="296856"/>
            <a:ext cx="1057208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500" b="1" dirty="0">
                <a:solidFill>
                  <a:schemeClr val="bg1"/>
                </a:solidFill>
                <a:latin typeface="Bahnschrift" panose="020B0502040204020203" pitchFamily="34" charset="0"/>
              </a:rPr>
              <a:t>4. Wann kommt der Notarzt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EEC7F870-A38F-34E3-0A47-4F0944F473B9}"/>
              </a:ext>
            </a:extLst>
          </p:cNvPr>
          <p:cNvSpPr/>
          <p:nvPr/>
        </p:nvSpPr>
        <p:spPr>
          <a:xfrm>
            <a:off x="404119" y="215065"/>
            <a:ext cx="816036" cy="1057200"/>
          </a:xfrm>
          <a:prstGeom prst="round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 descr="Stethoskop mit einfarbiger Füllung">
            <a:extLst>
              <a:ext uri="{FF2B5EF4-FFF2-40B4-BE49-F238E27FC236}">
                <a16:creationId xmlns:a16="http://schemas.microsoft.com/office/drawing/2014/main" id="{A42FDA29-914A-83F7-A34D-58D905403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9250" y="286465"/>
            <a:ext cx="914400" cy="914400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0F7EC4C6-B185-68C1-F8CC-DCF7974329AE}"/>
              </a:ext>
            </a:extLst>
          </p:cNvPr>
          <p:cNvSpPr/>
          <p:nvPr/>
        </p:nvSpPr>
        <p:spPr>
          <a:xfrm>
            <a:off x="1467511" y="1636702"/>
            <a:ext cx="6638263" cy="3221048"/>
          </a:xfrm>
          <a:prstGeom prst="roundRect">
            <a:avLst>
              <a:gd name="adj" fmla="val 7760"/>
            </a:avLst>
          </a:prstGeom>
          <a:solidFill>
            <a:schemeClr val="tx1">
              <a:lumMod val="85000"/>
              <a:lumOff val="1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" name="Grafik 2" descr="Ein Bild, das Fahrzeug, Landfahrzeug, Transport, Rad enthält.&#10;&#10;Automatisch generierte Beschreibung">
            <a:extLst>
              <a:ext uri="{FF2B5EF4-FFF2-40B4-BE49-F238E27FC236}">
                <a16:creationId xmlns:a16="http://schemas.microsoft.com/office/drawing/2014/main" id="{3B2B9676-30AF-A4EC-8976-5AC447470F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5" t="31062" r="43068" b="7044"/>
          <a:stretch/>
        </p:blipFill>
        <p:spPr>
          <a:xfrm>
            <a:off x="1714500" y="1975931"/>
            <a:ext cx="2667000" cy="25527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CD4D067-5BB8-5BE0-3DB5-DC535CDB221B}"/>
              </a:ext>
            </a:extLst>
          </p:cNvPr>
          <p:cNvSpPr txBox="1"/>
          <p:nvPr/>
        </p:nvSpPr>
        <p:spPr>
          <a:xfrm>
            <a:off x="3872903" y="1646812"/>
            <a:ext cx="15804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5400" b="1" dirty="0">
                <a:solidFill>
                  <a:schemeClr val="bg1"/>
                </a:solidFill>
                <a:latin typeface="Bahnschrift" panose="020B0502040204020203" pitchFamily="34" charset="0"/>
              </a:rPr>
              <a:t>RTW</a:t>
            </a:r>
            <a:endParaRPr lang="de-DE" sz="54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B53F51B-BA8A-DFAC-3669-597CE4EBF58F}"/>
              </a:ext>
            </a:extLst>
          </p:cNvPr>
          <p:cNvSpPr txBox="1"/>
          <p:nvPr/>
        </p:nvSpPr>
        <p:spPr>
          <a:xfrm>
            <a:off x="4786642" y="2505669"/>
            <a:ext cx="15804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5400" b="1" dirty="0">
                <a:solidFill>
                  <a:schemeClr val="bg1"/>
                </a:solidFill>
                <a:latin typeface="Bahnschrift" panose="020B0502040204020203" pitchFamily="34" charset="0"/>
              </a:rPr>
              <a:t>NEF</a:t>
            </a:r>
            <a:endParaRPr lang="de-DE" sz="54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014FC6E-74E0-03F5-33E7-1E879E70F6BC}"/>
              </a:ext>
            </a:extLst>
          </p:cNvPr>
          <p:cNvSpPr txBox="1"/>
          <p:nvPr/>
        </p:nvSpPr>
        <p:spPr>
          <a:xfrm>
            <a:off x="5844578" y="3364526"/>
            <a:ext cx="15804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5400" b="1" dirty="0">
                <a:solidFill>
                  <a:schemeClr val="bg1"/>
                </a:solidFill>
                <a:latin typeface="Bahnschrift" panose="020B0502040204020203" pitchFamily="34" charset="0"/>
              </a:rPr>
              <a:t>RTH</a:t>
            </a:r>
            <a:endParaRPr lang="de-DE" sz="5400" dirty="0">
              <a:solidFill>
                <a:schemeClr val="bg1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5CB97FB-FA82-1975-3954-8BA2FAB0F7D5}"/>
              </a:ext>
            </a:extLst>
          </p:cNvPr>
          <p:cNvSpPr txBox="1"/>
          <p:nvPr/>
        </p:nvSpPr>
        <p:spPr>
          <a:xfrm>
            <a:off x="3509726" y="4145225"/>
            <a:ext cx="31250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400" b="1" dirty="0">
                <a:solidFill>
                  <a:schemeClr val="bg1"/>
                </a:solidFill>
                <a:latin typeface="Bahnschrift" panose="020B0502040204020203" pitchFamily="34" charset="0"/>
              </a:rPr>
              <a:t>Telenotarzt</a:t>
            </a:r>
            <a:endParaRPr lang="de-DE" sz="4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Telenotarzt: Ruf mich an, ich bin Arzt">
            <a:extLst>
              <a:ext uri="{FF2B5EF4-FFF2-40B4-BE49-F238E27FC236}">
                <a16:creationId xmlns:a16="http://schemas.microsoft.com/office/drawing/2014/main" id="{E20F44AC-3233-5786-8678-61C417F43F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59"/>
          <a:stretch/>
        </p:blipFill>
        <p:spPr bwMode="auto">
          <a:xfrm>
            <a:off x="4459000" y="1529256"/>
            <a:ext cx="6799567" cy="418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746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9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2F2671EE-D3A5-F694-88A8-FA63255C99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4" b="783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CB5B2662-E0CD-CFBE-8833-86539A62E2F8}"/>
              </a:ext>
            </a:extLst>
          </p:cNvPr>
          <p:cNvSpPr>
            <a:spLocks/>
          </p:cNvSpPr>
          <p:nvPr/>
        </p:nvSpPr>
        <p:spPr>
          <a:xfrm rot="16200000">
            <a:off x="2667000" y="-2667000"/>
            <a:ext cx="6858000" cy="12192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5000"/>
                </a:schemeClr>
              </a:gs>
              <a:gs pos="100000">
                <a:schemeClr val="tx1">
                  <a:alpha val="65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3340327-FCC9-EBDC-D222-4A290DDA9529}"/>
              </a:ext>
            </a:extLst>
          </p:cNvPr>
          <p:cNvSpPr txBox="1"/>
          <p:nvPr/>
        </p:nvSpPr>
        <p:spPr>
          <a:xfrm>
            <a:off x="1446168" y="411206"/>
            <a:ext cx="105720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0" b="1" dirty="0">
                <a:solidFill>
                  <a:schemeClr val="bg1"/>
                </a:solidFill>
                <a:latin typeface="Bahnschrift" panose="020B0502040204020203" pitchFamily="34" charset="0"/>
              </a:rPr>
              <a:t>5. RTW (Rettungstransportwagen)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BCD9E865-A6AA-76EC-3C9E-776640454F34}"/>
              </a:ext>
            </a:extLst>
          </p:cNvPr>
          <p:cNvGrpSpPr/>
          <p:nvPr/>
        </p:nvGrpSpPr>
        <p:grpSpPr>
          <a:xfrm>
            <a:off x="383845" y="215065"/>
            <a:ext cx="856584" cy="1057200"/>
            <a:chOff x="7039641" y="3014701"/>
            <a:chExt cx="856584" cy="1057200"/>
          </a:xfrm>
        </p:grpSpPr>
        <p:sp>
          <p:nvSpPr>
            <p:cNvPr id="9" name="Rechteck: abgerundete Ecken 8">
              <a:extLst>
                <a:ext uri="{FF2B5EF4-FFF2-40B4-BE49-F238E27FC236}">
                  <a16:creationId xmlns:a16="http://schemas.microsoft.com/office/drawing/2014/main" id="{63644845-8851-4690-F5BF-B72C71E1F96A}"/>
                </a:ext>
              </a:extLst>
            </p:cNvPr>
            <p:cNvSpPr/>
            <p:nvPr/>
          </p:nvSpPr>
          <p:spPr>
            <a:xfrm>
              <a:off x="7048190" y="3014701"/>
              <a:ext cx="816036" cy="1057200"/>
            </a:xfrm>
            <a:prstGeom prst="roundRect">
              <a:avLst/>
            </a:prstGeom>
            <a:solidFill>
              <a:srgbClr val="9A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0" name="Grafik 9" descr="Krankenwagen mit einfarbiger Füllung">
              <a:extLst>
                <a:ext uri="{FF2B5EF4-FFF2-40B4-BE49-F238E27FC236}">
                  <a16:creationId xmlns:a16="http://schemas.microsoft.com/office/drawing/2014/main" id="{EA08D0C9-B8C4-4E65-C0D1-F7ACB7DE3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039641" y="3124867"/>
              <a:ext cx="856584" cy="856584"/>
            </a:xfrm>
            <a:prstGeom prst="rect">
              <a:avLst/>
            </a:prstGeom>
          </p:spPr>
        </p:pic>
      </p:grp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7F07F172-AE47-3E68-4395-7016A2C132F6}"/>
              </a:ext>
            </a:extLst>
          </p:cNvPr>
          <p:cNvSpPr/>
          <p:nvPr/>
        </p:nvSpPr>
        <p:spPr>
          <a:xfrm>
            <a:off x="8787440" y="58383"/>
            <a:ext cx="3346829" cy="501692"/>
          </a:xfrm>
          <a:prstGeom prst="roundRect">
            <a:avLst/>
          </a:pr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222BBD4-CBE6-22FE-0679-BD4F3EE64856}"/>
              </a:ext>
            </a:extLst>
          </p:cNvPr>
          <p:cNvSpPr txBox="1"/>
          <p:nvPr/>
        </p:nvSpPr>
        <p:spPr>
          <a:xfrm>
            <a:off x="9652958" y="83021"/>
            <a:ext cx="24813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b="1" dirty="0">
                <a:solidFill>
                  <a:schemeClr val="bg1"/>
                </a:solidFill>
                <a:latin typeface="Bahnschrift" panose="020B0502040204020203" pitchFamily="34" charset="0"/>
              </a:rPr>
              <a:t>SCHWERPUNKT</a:t>
            </a:r>
          </a:p>
        </p:txBody>
      </p:sp>
      <p:pic>
        <p:nvPicPr>
          <p:cNvPr id="13" name="Grafik 12" descr="Kurzhantel mit einfarbiger Füllung">
            <a:extLst>
              <a:ext uri="{FF2B5EF4-FFF2-40B4-BE49-F238E27FC236}">
                <a16:creationId xmlns:a16="http://schemas.microsoft.com/office/drawing/2014/main" id="{ED8D3BFA-83F2-406D-BA81-F0FDB0F7BEC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14365" y="-65057"/>
            <a:ext cx="773209" cy="773209"/>
          </a:xfrm>
          <a:prstGeom prst="rect">
            <a:avLst/>
          </a:prstGeom>
        </p:spPr>
      </p:pic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A27A535B-E300-09FE-DA97-0B564FF79EA0}"/>
              </a:ext>
            </a:extLst>
          </p:cNvPr>
          <p:cNvSpPr/>
          <p:nvPr/>
        </p:nvSpPr>
        <p:spPr>
          <a:xfrm>
            <a:off x="962023" y="1797771"/>
            <a:ext cx="6934202" cy="3107604"/>
          </a:xfrm>
          <a:prstGeom prst="roundRect">
            <a:avLst>
              <a:gd name="adj" fmla="val 7760"/>
            </a:avLst>
          </a:prstGeom>
          <a:solidFill>
            <a:schemeClr val="tx1">
              <a:lumMod val="85000"/>
              <a:lumOff val="1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7B2A78E-F58A-DBD4-0F09-41D6F36DEF21}"/>
              </a:ext>
            </a:extLst>
          </p:cNvPr>
          <p:cNvSpPr txBox="1"/>
          <p:nvPr/>
        </p:nvSpPr>
        <p:spPr>
          <a:xfrm>
            <a:off x="962024" y="1925900"/>
            <a:ext cx="41624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Bahnschrift" panose="020B0502040204020203" pitchFamily="34" charset="0"/>
              </a:rPr>
              <a:t>Aufgaben des RTW:</a:t>
            </a:r>
            <a:endParaRPr lang="de-DE" sz="3600" dirty="0">
              <a:solidFill>
                <a:schemeClr val="bg1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A4C06A2-AF70-B755-CB4D-319EBF907F9E}"/>
              </a:ext>
            </a:extLst>
          </p:cNvPr>
          <p:cNvSpPr txBox="1"/>
          <p:nvPr/>
        </p:nvSpPr>
        <p:spPr>
          <a:xfrm>
            <a:off x="1446168" y="2541856"/>
            <a:ext cx="63071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Bahnschrift" panose="020B0502040204020203" pitchFamily="34" charset="0"/>
              </a:rPr>
              <a:t>- Primär u. Sekundäreinsätze</a:t>
            </a:r>
            <a:endParaRPr lang="de-DE" sz="3600" dirty="0">
              <a:solidFill>
                <a:schemeClr val="bg1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839F7EA-397F-6DDE-A576-225C07D45E12}"/>
              </a:ext>
            </a:extLst>
          </p:cNvPr>
          <p:cNvSpPr txBox="1"/>
          <p:nvPr/>
        </p:nvSpPr>
        <p:spPr>
          <a:xfrm>
            <a:off x="1446168" y="3109275"/>
            <a:ext cx="56880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Bahnschrift" panose="020B0502040204020203" pitchFamily="34" charset="0"/>
              </a:rPr>
              <a:t>- Transport von Patienten</a:t>
            </a:r>
            <a:endParaRPr lang="de-DE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246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9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3" grpId="0" animBg="1"/>
      <p:bldP spid="2" grpId="0"/>
      <p:bldP spid="2" grpId="1"/>
      <p:bldP spid="4" grpId="0"/>
      <p:bldP spid="4" grpId="1"/>
      <p:bldP spid="14" grpId="0"/>
      <p:bldP spid="14" grpId="1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2F2671EE-D3A5-F694-88A8-FA63255C99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4" b="783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CB5B2662-E0CD-CFBE-8833-86539A62E2F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2667000" y="-2667000"/>
            <a:ext cx="6858000" cy="12192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5000"/>
                </a:schemeClr>
              </a:gs>
              <a:gs pos="100000">
                <a:schemeClr val="tx1">
                  <a:alpha val="65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3340327-FCC9-EBDC-D222-4A290DDA9529}"/>
              </a:ext>
            </a:extLst>
          </p:cNvPr>
          <p:cNvSpPr txBox="1"/>
          <p:nvPr/>
        </p:nvSpPr>
        <p:spPr>
          <a:xfrm>
            <a:off x="1446168" y="411206"/>
            <a:ext cx="105720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0" b="1" dirty="0">
                <a:solidFill>
                  <a:schemeClr val="bg1"/>
                </a:solidFill>
                <a:latin typeface="Bahnschrift" panose="020B0502040204020203" pitchFamily="34" charset="0"/>
              </a:rPr>
              <a:t>5. RTW (Rettungstransportwagen)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BCD9E865-A6AA-76EC-3C9E-776640454F34}"/>
              </a:ext>
            </a:extLst>
          </p:cNvPr>
          <p:cNvGrpSpPr/>
          <p:nvPr/>
        </p:nvGrpSpPr>
        <p:grpSpPr>
          <a:xfrm>
            <a:off x="383845" y="215065"/>
            <a:ext cx="856584" cy="1057200"/>
            <a:chOff x="7039641" y="3014701"/>
            <a:chExt cx="856584" cy="1057200"/>
          </a:xfrm>
        </p:grpSpPr>
        <p:sp>
          <p:nvSpPr>
            <p:cNvPr id="9" name="Rechteck: abgerundete Ecken 8">
              <a:extLst>
                <a:ext uri="{FF2B5EF4-FFF2-40B4-BE49-F238E27FC236}">
                  <a16:creationId xmlns:a16="http://schemas.microsoft.com/office/drawing/2014/main" id="{63644845-8851-4690-F5BF-B72C71E1F96A}"/>
                </a:ext>
              </a:extLst>
            </p:cNvPr>
            <p:cNvSpPr/>
            <p:nvPr/>
          </p:nvSpPr>
          <p:spPr>
            <a:xfrm>
              <a:off x="7048190" y="3014701"/>
              <a:ext cx="816036" cy="1057200"/>
            </a:xfrm>
            <a:prstGeom prst="roundRect">
              <a:avLst/>
            </a:prstGeom>
            <a:solidFill>
              <a:srgbClr val="9A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0" name="Grafik 9" descr="Krankenwagen mit einfarbiger Füllung">
              <a:extLst>
                <a:ext uri="{FF2B5EF4-FFF2-40B4-BE49-F238E27FC236}">
                  <a16:creationId xmlns:a16="http://schemas.microsoft.com/office/drawing/2014/main" id="{EA08D0C9-B8C4-4E65-C0D1-F7ACB7DE3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039641" y="3124867"/>
              <a:ext cx="856584" cy="856584"/>
            </a:xfrm>
            <a:prstGeom prst="rect">
              <a:avLst/>
            </a:prstGeom>
          </p:spPr>
        </p:pic>
      </p:grp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7F07F172-AE47-3E68-4395-7016A2C132F6}"/>
              </a:ext>
            </a:extLst>
          </p:cNvPr>
          <p:cNvSpPr/>
          <p:nvPr/>
        </p:nvSpPr>
        <p:spPr>
          <a:xfrm>
            <a:off x="8787440" y="58383"/>
            <a:ext cx="3346829" cy="501692"/>
          </a:xfrm>
          <a:prstGeom prst="roundRect">
            <a:avLst/>
          </a:pr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222BBD4-CBE6-22FE-0679-BD4F3EE64856}"/>
              </a:ext>
            </a:extLst>
          </p:cNvPr>
          <p:cNvSpPr txBox="1"/>
          <p:nvPr/>
        </p:nvSpPr>
        <p:spPr>
          <a:xfrm>
            <a:off x="9652958" y="83021"/>
            <a:ext cx="24813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b="1" dirty="0">
                <a:solidFill>
                  <a:schemeClr val="bg1"/>
                </a:solidFill>
                <a:latin typeface="Bahnschrift" panose="020B0502040204020203" pitchFamily="34" charset="0"/>
              </a:rPr>
              <a:t>SCHWERPUNKT</a:t>
            </a:r>
          </a:p>
        </p:txBody>
      </p:sp>
      <p:pic>
        <p:nvPicPr>
          <p:cNvPr id="13" name="Grafik 12" descr="Kurzhantel mit einfarbiger Füllung">
            <a:extLst>
              <a:ext uri="{FF2B5EF4-FFF2-40B4-BE49-F238E27FC236}">
                <a16:creationId xmlns:a16="http://schemas.microsoft.com/office/drawing/2014/main" id="{ED8D3BFA-83F2-406D-BA81-F0FDB0F7BEC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14365" y="-65057"/>
            <a:ext cx="773209" cy="773209"/>
          </a:xfrm>
          <a:prstGeom prst="rect">
            <a:avLst/>
          </a:prstGeom>
        </p:spPr>
      </p:pic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A27A535B-E300-09FE-DA97-0B564FF79EA0}"/>
              </a:ext>
            </a:extLst>
          </p:cNvPr>
          <p:cNvSpPr/>
          <p:nvPr/>
        </p:nvSpPr>
        <p:spPr>
          <a:xfrm>
            <a:off x="962023" y="1797771"/>
            <a:ext cx="6934202" cy="3107604"/>
          </a:xfrm>
          <a:prstGeom prst="roundRect">
            <a:avLst>
              <a:gd name="adj" fmla="val 7760"/>
            </a:avLst>
          </a:prstGeom>
          <a:solidFill>
            <a:schemeClr val="tx1">
              <a:lumMod val="85000"/>
              <a:lumOff val="1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7B2A78E-F58A-DBD4-0F09-41D6F36DEF21}"/>
              </a:ext>
            </a:extLst>
          </p:cNvPr>
          <p:cNvSpPr txBox="1"/>
          <p:nvPr/>
        </p:nvSpPr>
        <p:spPr>
          <a:xfrm>
            <a:off x="962024" y="1925900"/>
            <a:ext cx="50592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Bahnschrift" panose="020B0502040204020203" pitchFamily="34" charset="0"/>
              </a:rPr>
              <a:t>Unterschiede zum KTW:</a:t>
            </a:r>
            <a:endParaRPr lang="de-DE" sz="3600" dirty="0">
              <a:solidFill>
                <a:schemeClr val="bg1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A4C06A2-AF70-B755-CB4D-319EBF907F9E}"/>
              </a:ext>
            </a:extLst>
          </p:cNvPr>
          <p:cNvSpPr txBox="1"/>
          <p:nvPr/>
        </p:nvSpPr>
        <p:spPr>
          <a:xfrm>
            <a:off x="1446168" y="2541856"/>
            <a:ext cx="63071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Bahnschrift" panose="020B0502040204020203" pitchFamily="34" charset="0"/>
              </a:rPr>
              <a:t>- Ausstattung</a:t>
            </a:r>
            <a:endParaRPr lang="de-DE" sz="3600" dirty="0">
              <a:solidFill>
                <a:schemeClr val="bg1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839F7EA-397F-6DDE-A576-225C07D45E12}"/>
              </a:ext>
            </a:extLst>
          </p:cNvPr>
          <p:cNvSpPr txBox="1"/>
          <p:nvPr/>
        </p:nvSpPr>
        <p:spPr>
          <a:xfrm>
            <a:off x="1446168" y="3109275"/>
            <a:ext cx="56880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Bahnschrift" panose="020B0502040204020203" pitchFamily="34" charset="0"/>
              </a:rPr>
              <a:t>- Größe</a:t>
            </a:r>
            <a:endParaRPr lang="de-DE" sz="3600" dirty="0">
              <a:solidFill>
                <a:schemeClr val="bg1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C57F866-BA6A-6EAE-FB8C-3BED6DFC03FA}"/>
              </a:ext>
            </a:extLst>
          </p:cNvPr>
          <p:cNvSpPr txBox="1"/>
          <p:nvPr/>
        </p:nvSpPr>
        <p:spPr>
          <a:xfrm>
            <a:off x="1446167" y="3804143"/>
            <a:ext cx="56880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Bahnschrift" panose="020B0502040204020203" pitchFamily="34" charset="0"/>
              </a:rPr>
              <a:t>- Besatzung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F32F0A4-C7CC-6E08-C561-F314CBAEF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964" y="1036337"/>
            <a:ext cx="3920412" cy="328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9A5A0BE-FF92-6BD8-05B9-5F90C2EF8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731" y="3460920"/>
            <a:ext cx="3844985" cy="322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625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4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0B726377-85F5-BE14-298A-97110206BD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r="2" b="15730"/>
          <a:stretch/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id="{9E37F956-C320-1B97-4742-5340CECBCD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2666997" y="-2667000"/>
            <a:ext cx="6858000" cy="12192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31" name="Rectangle 1030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5F893D25-69B6-C130-F242-EDE9EA1B4D57}"/>
              </a:ext>
            </a:extLst>
          </p:cNvPr>
          <p:cNvGrpSpPr/>
          <p:nvPr/>
        </p:nvGrpSpPr>
        <p:grpSpPr>
          <a:xfrm>
            <a:off x="383845" y="215065"/>
            <a:ext cx="856584" cy="1057200"/>
            <a:chOff x="7039641" y="3014701"/>
            <a:chExt cx="856584" cy="1057200"/>
          </a:xfrm>
        </p:grpSpPr>
        <p:sp>
          <p:nvSpPr>
            <p:cNvPr id="3" name="Rechteck: abgerundete Ecken 2">
              <a:extLst>
                <a:ext uri="{FF2B5EF4-FFF2-40B4-BE49-F238E27FC236}">
                  <a16:creationId xmlns:a16="http://schemas.microsoft.com/office/drawing/2014/main" id="{4744AAD7-1E9D-791B-4116-7AA8B0E2A5AB}"/>
                </a:ext>
              </a:extLst>
            </p:cNvPr>
            <p:cNvSpPr/>
            <p:nvPr/>
          </p:nvSpPr>
          <p:spPr>
            <a:xfrm>
              <a:off x="7048190" y="3014701"/>
              <a:ext cx="816036" cy="1057200"/>
            </a:xfrm>
            <a:prstGeom prst="roundRect">
              <a:avLst/>
            </a:prstGeom>
            <a:solidFill>
              <a:srgbClr val="9A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6" name="Grafik 5" descr="Krankenwagen mit einfarbiger Füllung">
              <a:extLst>
                <a:ext uri="{FF2B5EF4-FFF2-40B4-BE49-F238E27FC236}">
                  <a16:creationId xmlns:a16="http://schemas.microsoft.com/office/drawing/2014/main" id="{587C1E87-490A-309F-BA6C-A05D924F3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039641" y="3124867"/>
              <a:ext cx="856584" cy="856584"/>
            </a:xfrm>
            <a:prstGeom prst="rect">
              <a:avLst/>
            </a:prstGeom>
          </p:spPr>
        </p:pic>
      </p:grp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E6D23A06-094D-7B0F-83DA-5ED0A30EE019}"/>
              </a:ext>
            </a:extLst>
          </p:cNvPr>
          <p:cNvSpPr/>
          <p:nvPr/>
        </p:nvSpPr>
        <p:spPr>
          <a:xfrm>
            <a:off x="8787440" y="58383"/>
            <a:ext cx="3346829" cy="501692"/>
          </a:xfrm>
          <a:prstGeom prst="roundRect">
            <a:avLst/>
          </a:pr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9DD73E9-BE7C-E0F1-3CAA-1BDCE3414BE2}"/>
              </a:ext>
            </a:extLst>
          </p:cNvPr>
          <p:cNvSpPr txBox="1"/>
          <p:nvPr/>
        </p:nvSpPr>
        <p:spPr>
          <a:xfrm>
            <a:off x="9652958" y="83021"/>
            <a:ext cx="24813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b="1" dirty="0">
                <a:solidFill>
                  <a:schemeClr val="bg1"/>
                </a:solidFill>
                <a:latin typeface="Bahnschrift" panose="020B0502040204020203" pitchFamily="34" charset="0"/>
              </a:rPr>
              <a:t>SCHWERPUNKT</a:t>
            </a:r>
          </a:p>
        </p:txBody>
      </p:sp>
      <p:pic>
        <p:nvPicPr>
          <p:cNvPr id="7" name="Grafik 6" descr="Kurzhantel mit einfarbiger Füllung">
            <a:extLst>
              <a:ext uri="{FF2B5EF4-FFF2-40B4-BE49-F238E27FC236}">
                <a16:creationId xmlns:a16="http://schemas.microsoft.com/office/drawing/2014/main" id="{66A5EE20-1BDD-5B29-7FB9-874BB5E6BFB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14365" y="-65057"/>
            <a:ext cx="773209" cy="773209"/>
          </a:xfrm>
          <a:prstGeom prst="rect">
            <a:avLst/>
          </a:prstGeom>
        </p:spPr>
      </p:pic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EC39537C-D77B-5BBB-A71A-82FAAF4E1209}"/>
              </a:ext>
            </a:extLst>
          </p:cNvPr>
          <p:cNvSpPr/>
          <p:nvPr/>
        </p:nvSpPr>
        <p:spPr>
          <a:xfrm>
            <a:off x="2300223" y="974143"/>
            <a:ext cx="7145700" cy="5374541"/>
          </a:xfrm>
          <a:prstGeom prst="roundRect">
            <a:avLst>
              <a:gd name="adj" fmla="val 7760"/>
            </a:avLst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 descr="Ein Bild, das Spielzeug enthält.&#10;&#10;Automatisch generierte Beschreibung">
            <a:extLst>
              <a:ext uri="{FF2B5EF4-FFF2-40B4-BE49-F238E27FC236}">
                <a16:creationId xmlns:a16="http://schemas.microsoft.com/office/drawing/2014/main" id="{488FA17E-5462-1744-CA40-7E093A775E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716" y="1021767"/>
            <a:ext cx="7176207" cy="523801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6CC7273-A941-2362-730B-3F4705F34907}"/>
              </a:ext>
            </a:extLst>
          </p:cNvPr>
          <p:cNvSpPr txBox="1"/>
          <p:nvPr/>
        </p:nvSpPr>
        <p:spPr>
          <a:xfrm>
            <a:off x="2990394" y="140094"/>
            <a:ext cx="52803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600" b="1" dirty="0">
                <a:solidFill>
                  <a:schemeClr val="bg1"/>
                </a:solidFill>
                <a:latin typeface="Bahnschrift" panose="020B0502040204020203" pitchFamily="34" charset="0"/>
              </a:rPr>
              <a:t>Was ist im RTW verlastet</a:t>
            </a:r>
            <a:endParaRPr lang="de-DE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168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0B726377-85F5-BE14-298A-97110206BD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r="2" b="15730"/>
          <a:stretch/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id="{9E37F956-C320-1B97-4742-5340CECBCD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2666997" y="-2667000"/>
            <a:ext cx="6858000" cy="12192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31" name="Rectangle 1030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5F893D25-69B6-C130-F242-EDE9EA1B4D57}"/>
              </a:ext>
            </a:extLst>
          </p:cNvPr>
          <p:cNvGrpSpPr/>
          <p:nvPr/>
        </p:nvGrpSpPr>
        <p:grpSpPr>
          <a:xfrm>
            <a:off x="383845" y="215065"/>
            <a:ext cx="856584" cy="1057200"/>
            <a:chOff x="7039641" y="3014701"/>
            <a:chExt cx="856584" cy="1057200"/>
          </a:xfrm>
        </p:grpSpPr>
        <p:sp>
          <p:nvSpPr>
            <p:cNvPr id="3" name="Rechteck: abgerundete Ecken 2">
              <a:extLst>
                <a:ext uri="{FF2B5EF4-FFF2-40B4-BE49-F238E27FC236}">
                  <a16:creationId xmlns:a16="http://schemas.microsoft.com/office/drawing/2014/main" id="{4744AAD7-1E9D-791B-4116-7AA8B0E2A5AB}"/>
                </a:ext>
              </a:extLst>
            </p:cNvPr>
            <p:cNvSpPr/>
            <p:nvPr/>
          </p:nvSpPr>
          <p:spPr>
            <a:xfrm>
              <a:off x="7048190" y="3014701"/>
              <a:ext cx="816036" cy="1057200"/>
            </a:xfrm>
            <a:prstGeom prst="roundRect">
              <a:avLst/>
            </a:prstGeom>
            <a:solidFill>
              <a:srgbClr val="9A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6" name="Grafik 5" descr="Krankenwagen mit einfarbiger Füllung">
              <a:extLst>
                <a:ext uri="{FF2B5EF4-FFF2-40B4-BE49-F238E27FC236}">
                  <a16:creationId xmlns:a16="http://schemas.microsoft.com/office/drawing/2014/main" id="{587C1E87-490A-309F-BA6C-A05D924F3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039641" y="3124867"/>
              <a:ext cx="856584" cy="856584"/>
            </a:xfrm>
            <a:prstGeom prst="rect">
              <a:avLst/>
            </a:prstGeom>
          </p:spPr>
        </p:pic>
      </p:grp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E6D23A06-094D-7B0F-83DA-5ED0A30EE019}"/>
              </a:ext>
            </a:extLst>
          </p:cNvPr>
          <p:cNvSpPr/>
          <p:nvPr/>
        </p:nvSpPr>
        <p:spPr>
          <a:xfrm>
            <a:off x="8787440" y="58383"/>
            <a:ext cx="3346829" cy="501692"/>
          </a:xfrm>
          <a:prstGeom prst="roundRect">
            <a:avLst/>
          </a:pr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9DD73E9-BE7C-E0F1-3CAA-1BDCE3414BE2}"/>
              </a:ext>
            </a:extLst>
          </p:cNvPr>
          <p:cNvSpPr txBox="1"/>
          <p:nvPr/>
        </p:nvSpPr>
        <p:spPr>
          <a:xfrm>
            <a:off x="9652958" y="83021"/>
            <a:ext cx="24813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b="1" dirty="0">
                <a:solidFill>
                  <a:schemeClr val="bg1"/>
                </a:solidFill>
                <a:latin typeface="Bahnschrift" panose="020B0502040204020203" pitchFamily="34" charset="0"/>
              </a:rPr>
              <a:t>SCHWERPUNKT</a:t>
            </a:r>
          </a:p>
        </p:txBody>
      </p:sp>
      <p:pic>
        <p:nvPicPr>
          <p:cNvPr id="7" name="Grafik 6" descr="Kurzhantel mit einfarbiger Füllung">
            <a:extLst>
              <a:ext uri="{FF2B5EF4-FFF2-40B4-BE49-F238E27FC236}">
                <a16:creationId xmlns:a16="http://schemas.microsoft.com/office/drawing/2014/main" id="{66A5EE20-1BDD-5B29-7FB9-874BB5E6BFB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14365" y="-65057"/>
            <a:ext cx="773209" cy="773209"/>
          </a:xfrm>
          <a:prstGeom prst="rect">
            <a:avLst/>
          </a:prstGeom>
        </p:spPr>
      </p:pic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EC39537C-D77B-5BBB-A71A-82FAAF4E1209}"/>
              </a:ext>
            </a:extLst>
          </p:cNvPr>
          <p:cNvSpPr/>
          <p:nvPr/>
        </p:nvSpPr>
        <p:spPr>
          <a:xfrm>
            <a:off x="134993" y="1336675"/>
            <a:ext cx="7145700" cy="5374541"/>
          </a:xfrm>
          <a:prstGeom prst="roundRect">
            <a:avLst>
              <a:gd name="adj" fmla="val 7760"/>
            </a:avLst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 descr="Ein Bild, das Spielzeug enthält.&#10;&#10;Automatisch generierte Beschreibung">
            <a:extLst>
              <a:ext uri="{FF2B5EF4-FFF2-40B4-BE49-F238E27FC236}">
                <a16:creationId xmlns:a16="http://schemas.microsoft.com/office/drawing/2014/main" id="{488FA17E-5462-1744-CA40-7E093A775E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6" y="1384299"/>
            <a:ext cx="7176207" cy="5238018"/>
          </a:xfrm>
          <a:prstGeom prst="rect">
            <a:avLst/>
          </a:prstGeom>
        </p:spPr>
      </p:pic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A8CA0E80-35D2-FEBB-178F-0932EDF81A2E}"/>
              </a:ext>
            </a:extLst>
          </p:cNvPr>
          <p:cNvCxnSpPr/>
          <p:nvPr/>
        </p:nvCxnSpPr>
        <p:spPr>
          <a:xfrm flipV="1">
            <a:off x="2527540" y="1828800"/>
            <a:ext cx="5598543" cy="200132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4CBB179C-9BC1-C166-1115-7BE5095632F8}"/>
              </a:ext>
            </a:extLst>
          </p:cNvPr>
          <p:cNvSpPr/>
          <p:nvPr/>
        </p:nvSpPr>
        <p:spPr>
          <a:xfrm>
            <a:off x="8151653" y="731827"/>
            <a:ext cx="2945378" cy="2540604"/>
          </a:xfrm>
          <a:prstGeom prst="roundRect">
            <a:avLst>
              <a:gd name="adj" fmla="val 7760"/>
            </a:avLst>
          </a:prstGeom>
          <a:solidFill>
            <a:schemeClr val="tx1">
              <a:lumMod val="85000"/>
              <a:lumOff val="1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5" name="Grafik 14" descr="Ein Bild, das gelb, Handwagen enthält.&#10;&#10;Automatisch generierte Beschreibung">
            <a:extLst>
              <a:ext uri="{FF2B5EF4-FFF2-40B4-BE49-F238E27FC236}">
                <a16:creationId xmlns:a16="http://schemas.microsoft.com/office/drawing/2014/main" id="{30DBF134-3438-A9DB-E4B2-8C9056E3E1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1" t="4673" r="12475" b="11044"/>
          <a:stretch/>
        </p:blipFill>
        <p:spPr>
          <a:xfrm>
            <a:off x="8726861" y="1224924"/>
            <a:ext cx="1537735" cy="2002769"/>
          </a:xfrm>
          <a:prstGeom prst="rect">
            <a:avLst/>
          </a:prstGeom>
        </p:spPr>
      </p:pic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8ACA99BB-9CFE-4C9E-E6C4-FBA759717C62}"/>
              </a:ext>
            </a:extLst>
          </p:cNvPr>
          <p:cNvSpPr/>
          <p:nvPr/>
        </p:nvSpPr>
        <p:spPr>
          <a:xfrm>
            <a:off x="8161706" y="742745"/>
            <a:ext cx="2935325" cy="391228"/>
          </a:xfrm>
          <a:prstGeom prst="roundRect">
            <a:avLst>
              <a:gd name="adj" fmla="val 39030"/>
            </a:avLst>
          </a:prstGeom>
          <a:solidFill>
            <a:schemeClr val="tx1">
              <a:lumMod val="85000"/>
              <a:lumOff val="1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2C1F9A7-70C2-A83E-E4A8-BADDDFC9C718}"/>
              </a:ext>
            </a:extLst>
          </p:cNvPr>
          <p:cNvSpPr txBox="1"/>
          <p:nvPr/>
        </p:nvSpPr>
        <p:spPr>
          <a:xfrm>
            <a:off x="8293565" y="729892"/>
            <a:ext cx="2718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i="0" dirty="0">
                <a:solidFill>
                  <a:srgbClr val="FFB500"/>
                </a:solidFill>
                <a:effectLst/>
                <a:latin typeface="Bahnschrift" panose="020B0502040204020203" pitchFamily="34" charset="0"/>
              </a:rPr>
              <a:t>Stair-Pro [Treppenstuhl]</a:t>
            </a:r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C34AC71C-E8D2-9AA7-C861-D42862198D52}"/>
              </a:ext>
            </a:extLst>
          </p:cNvPr>
          <p:cNvSpPr/>
          <p:nvPr/>
        </p:nvSpPr>
        <p:spPr>
          <a:xfrm>
            <a:off x="8151653" y="3378666"/>
            <a:ext cx="2975224" cy="3109776"/>
          </a:xfrm>
          <a:prstGeom prst="roundRect">
            <a:avLst>
              <a:gd name="adj" fmla="val 7760"/>
            </a:avLst>
          </a:prstGeom>
          <a:solidFill>
            <a:schemeClr val="tx1">
              <a:lumMod val="85000"/>
              <a:lumOff val="1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3FBD1350-9545-4CFB-A7B6-82B4EC5F7424}"/>
              </a:ext>
            </a:extLst>
          </p:cNvPr>
          <p:cNvSpPr/>
          <p:nvPr/>
        </p:nvSpPr>
        <p:spPr>
          <a:xfrm>
            <a:off x="8152851" y="3378666"/>
            <a:ext cx="2975224" cy="525845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C908DB21-EA1B-9E9F-116A-63654599AB96}"/>
              </a:ext>
            </a:extLst>
          </p:cNvPr>
          <p:cNvSpPr txBox="1"/>
          <p:nvPr/>
        </p:nvSpPr>
        <p:spPr>
          <a:xfrm>
            <a:off x="8126083" y="3469617"/>
            <a:ext cx="2975224" cy="41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i="0" dirty="0">
                <a:solidFill>
                  <a:srgbClr val="FFB500"/>
                </a:solidFill>
                <a:effectLst/>
                <a:latin typeface="Bahnschrift" panose="020B0502040204020203" pitchFamily="34" charset="0"/>
              </a:rPr>
              <a:t>Power-PRO 2 [Trage]</a:t>
            </a:r>
          </a:p>
        </p:txBody>
      </p:sp>
      <p:pic>
        <p:nvPicPr>
          <p:cNvPr id="21" name="Grafik 20" descr="Ein Bild, das ferngesteuertes Spielzeug, Spielzeug, Drohne enthält.&#10;&#10;Automatisch generierte Beschreibung">
            <a:extLst>
              <a:ext uri="{FF2B5EF4-FFF2-40B4-BE49-F238E27FC236}">
                <a16:creationId xmlns:a16="http://schemas.microsoft.com/office/drawing/2014/main" id="{79FB1F5B-C005-6F79-16A2-37A6BCDBFC2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9" t="3043" r="17046" b="9105"/>
          <a:stretch/>
        </p:blipFill>
        <p:spPr>
          <a:xfrm>
            <a:off x="8333779" y="3982590"/>
            <a:ext cx="2763252" cy="2399617"/>
          </a:xfrm>
          <a:prstGeom prst="rect">
            <a:avLst/>
          </a:prstGeom>
        </p:spPr>
      </p:pic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B4E4D804-A7E2-4583-EAAB-8B0A8CAD26D7}"/>
              </a:ext>
            </a:extLst>
          </p:cNvPr>
          <p:cNvCxnSpPr>
            <a:cxnSpLocks/>
          </p:cNvCxnSpPr>
          <p:nvPr/>
        </p:nvCxnSpPr>
        <p:spPr>
          <a:xfrm>
            <a:off x="1467512" y="4274629"/>
            <a:ext cx="6563680" cy="65892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8" descr="Free rotes Kreuz auf transparentem Hintergrund 17178056 PNG with  Transparent Background">
            <a:extLst>
              <a:ext uri="{FF2B5EF4-FFF2-40B4-BE49-F238E27FC236}">
                <a16:creationId xmlns:a16="http://schemas.microsoft.com/office/drawing/2014/main" id="{C8CE8514-E3FC-C5F7-DBC3-51FDA7148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049" y="3397151"/>
            <a:ext cx="1014719" cy="101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Free rotes Kreuz auf transparentem Hintergrund 17178056 PNG with  Transparent Background">
            <a:extLst>
              <a:ext uri="{FF2B5EF4-FFF2-40B4-BE49-F238E27FC236}">
                <a16:creationId xmlns:a16="http://schemas.microsoft.com/office/drawing/2014/main" id="{FA9DA1AE-C12C-58D4-32C2-D82F57C17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31" y="3657993"/>
            <a:ext cx="1014719" cy="101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216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2" grpId="1" animBg="1"/>
      <p:bldP spid="16" grpId="0" animBg="1"/>
      <p:bldP spid="16" grpId="1" animBg="1"/>
      <p:bldP spid="17" grpId="0"/>
      <p:bldP spid="17" grpId="1"/>
      <p:bldP spid="18" grpId="0" animBg="1"/>
      <p:bldP spid="18" grpId="1" animBg="1"/>
      <p:bldP spid="19" grpId="0" animBg="1"/>
      <p:bldP spid="19" grpId="1" animBg="1"/>
      <p:bldP spid="20" grpId="0"/>
      <p:bldP spid="2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0B726377-85F5-BE14-298A-97110206BD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r="2" b="15730"/>
          <a:stretch/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id="{9E37F956-C320-1B97-4742-5340CECBCD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2666997" y="-2667000"/>
            <a:ext cx="6858000" cy="12192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31" name="Rectangle 1030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5F893D25-69B6-C130-F242-EDE9EA1B4D57}"/>
              </a:ext>
            </a:extLst>
          </p:cNvPr>
          <p:cNvGrpSpPr/>
          <p:nvPr/>
        </p:nvGrpSpPr>
        <p:grpSpPr>
          <a:xfrm>
            <a:off x="383845" y="215065"/>
            <a:ext cx="856584" cy="1057200"/>
            <a:chOff x="7039641" y="3014701"/>
            <a:chExt cx="856584" cy="1057200"/>
          </a:xfrm>
        </p:grpSpPr>
        <p:sp>
          <p:nvSpPr>
            <p:cNvPr id="3" name="Rechteck: abgerundete Ecken 2">
              <a:extLst>
                <a:ext uri="{FF2B5EF4-FFF2-40B4-BE49-F238E27FC236}">
                  <a16:creationId xmlns:a16="http://schemas.microsoft.com/office/drawing/2014/main" id="{4744AAD7-1E9D-791B-4116-7AA8B0E2A5AB}"/>
                </a:ext>
              </a:extLst>
            </p:cNvPr>
            <p:cNvSpPr/>
            <p:nvPr/>
          </p:nvSpPr>
          <p:spPr>
            <a:xfrm>
              <a:off x="7048190" y="3014701"/>
              <a:ext cx="816036" cy="1057200"/>
            </a:xfrm>
            <a:prstGeom prst="roundRect">
              <a:avLst/>
            </a:prstGeom>
            <a:solidFill>
              <a:srgbClr val="9A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6" name="Grafik 5" descr="Krankenwagen mit einfarbiger Füllung">
              <a:extLst>
                <a:ext uri="{FF2B5EF4-FFF2-40B4-BE49-F238E27FC236}">
                  <a16:creationId xmlns:a16="http://schemas.microsoft.com/office/drawing/2014/main" id="{587C1E87-490A-309F-BA6C-A05D924F3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039641" y="3124867"/>
              <a:ext cx="856584" cy="856584"/>
            </a:xfrm>
            <a:prstGeom prst="rect">
              <a:avLst/>
            </a:prstGeom>
          </p:spPr>
        </p:pic>
      </p:grp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E6D23A06-094D-7B0F-83DA-5ED0A30EE019}"/>
              </a:ext>
            </a:extLst>
          </p:cNvPr>
          <p:cNvSpPr/>
          <p:nvPr/>
        </p:nvSpPr>
        <p:spPr>
          <a:xfrm>
            <a:off x="8787440" y="58383"/>
            <a:ext cx="3346829" cy="501692"/>
          </a:xfrm>
          <a:prstGeom prst="roundRect">
            <a:avLst/>
          </a:pr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9DD73E9-BE7C-E0F1-3CAA-1BDCE3414BE2}"/>
              </a:ext>
            </a:extLst>
          </p:cNvPr>
          <p:cNvSpPr txBox="1"/>
          <p:nvPr/>
        </p:nvSpPr>
        <p:spPr>
          <a:xfrm>
            <a:off x="9652958" y="83021"/>
            <a:ext cx="24813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b="1" dirty="0">
                <a:solidFill>
                  <a:schemeClr val="bg1"/>
                </a:solidFill>
                <a:latin typeface="Bahnschrift" panose="020B0502040204020203" pitchFamily="34" charset="0"/>
              </a:rPr>
              <a:t>SCHWERPUNKT</a:t>
            </a:r>
          </a:p>
        </p:txBody>
      </p:sp>
      <p:pic>
        <p:nvPicPr>
          <p:cNvPr id="7" name="Grafik 6" descr="Kurzhantel mit einfarbiger Füllung">
            <a:extLst>
              <a:ext uri="{FF2B5EF4-FFF2-40B4-BE49-F238E27FC236}">
                <a16:creationId xmlns:a16="http://schemas.microsoft.com/office/drawing/2014/main" id="{66A5EE20-1BDD-5B29-7FB9-874BB5E6BFB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14365" y="-65057"/>
            <a:ext cx="773209" cy="773209"/>
          </a:xfrm>
          <a:prstGeom prst="rect">
            <a:avLst/>
          </a:prstGeom>
        </p:spPr>
      </p:pic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EC39537C-D77B-5BBB-A71A-82FAAF4E1209}"/>
              </a:ext>
            </a:extLst>
          </p:cNvPr>
          <p:cNvSpPr/>
          <p:nvPr/>
        </p:nvSpPr>
        <p:spPr>
          <a:xfrm>
            <a:off x="134993" y="1336675"/>
            <a:ext cx="7145700" cy="5374541"/>
          </a:xfrm>
          <a:prstGeom prst="roundRect">
            <a:avLst>
              <a:gd name="adj" fmla="val 7760"/>
            </a:avLst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 descr="Ein Bild, das Spielzeug enthält.&#10;&#10;Automatisch generierte Beschreibung">
            <a:extLst>
              <a:ext uri="{FF2B5EF4-FFF2-40B4-BE49-F238E27FC236}">
                <a16:creationId xmlns:a16="http://schemas.microsoft.com/office/drawing/2014/main" id="{488FA17E-5462-1744-CA40-7E093A775E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6" y="1384299"/>
            <a:ext cx="7176207" cy="5238018"/>
          </a:xfrm>
          <a:prstGeom prst="rect">
            <a:avLst/>
          </a:prstGeom>
        </p:spPr>
      </p:pic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A8CA0E80-35D2-FEBB-178F-0932EDF81A2E}"/>
              </a:ext>
            </a:extLst>
          </p:cNvPr>
          <p:cNvCxnSpPr>
            <a:cxnSpLocks/>
          </p:cNvCxnSpPr>
          <p:nvPr/>
        </p:nvCxnSpPr>
        <p:spPr>
          <a:xfrm flipV="1">
            <a:off x="828675" y="1828800"/>
            <a:ext cx="7297408" cy="191452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4CBB179C-9BC1-C166-1115-7BE5095632F8}"/>
              </a:ext>
            </a:extLst>
          </p:cNvPr>
          <p:cNvSpPr/>
          <p:nvPr/>
        </p:nvSpPr>
        <p:spPr>
          <a:xfrm>
            <a:off x="8151653" y="731827"/>
            <a:ext cx="2945378" cy="2540604"/>
          </a:xfrm>
          <a:prstGeom prst="roundRect">
            <a:avLst>
              <a:gd name="adj" fmla="val 7760"/>
            </a:avLst>
          </a:prstGeom>
          <a:solidFill>
            <a:schemeClr val="tx1">
              <a:lumMod val="85000"/>
              <a:lumOff val="1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8ACA99BB-9CFE-4C9E-E6C4-FBA759717C62}"/>
              </a:ext>
            </a:extLst>
          </p:cNvPr>
          <p:cNvSpPr/>
          <p:nvPr/>
        </p:nvSpPr>
        <p:spPr>
          <a:xfrm>
            <a:off x="8161706" y="742745"/>
            <a:ext cx="2935325" cy="391228"/>
          </a:xfrm>
          <a:prstGeom prst="roundRect">
            <a:avLst>
              <a:gd name="adj" fmla="val 39030"/>
            </a:avLst>
          </a:prstGeom>
          <a:solidFill>
            <a:schemeClr val="tx1">
              <a:lumMod val="85000"/>
              <a:lumOff val="1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2C1F9A7-70C2-A83E-E4A8-BADDDFC9C718}"/>
              </a:ext>
            </a:extLst>
          </p:cNvPr>
          <p:cNvSpPr txBox="1"/>
          <p:nvPr/>
        </p:nvSpPr>
        <p:spPr>
          <a:xfrm>
            <a:off x="8293565" y="729892"/>
            <a:ext cx="2718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i="0" dirty="0">
                <a:solidFill>
                  <a:srgbClr val="FFB500"/>
                </a:solidFill>
                <a:effectLst/>
                <a:latin typeface="Bahnschrift" panose="020B0502040204020203" pitchFamily="34" charset="0"/>
              </a:rPr>
              <a:t>2x Sauerstoffflasche</a:t>
            </a:r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C34AC71C-E8D2-9AA7-C861-D42862198D52}"/>
              </a:ext>
            </a:extLst>
          </p:cNvPr>
          <p:cNvSpPr/>
          <p:nvPr/>
        </p:nvSpPr>
        <p:spPr>
          <a:xfrm>
            <a:off x="8151653" y="3378666"/>
            <a:ext cx="2975224" cy="3109776"/>
          </a:xfrm>
          <a:prstGeom prst="roundRect">
            <a:avLst>
              <a:gd name="adj" fmla="val 7760"/>
            </a:avLst>
          </a:prstGeom>
          <a:solidFill>
            <a:schemeClr val="tx1">
              <a:lumMod val="85000"/>
              <a:lumOff val="1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3FBD1350-9545-4CFB-A7B6-82B4EC5F7424}"/>
              </a:ext>
            </a:extLst>
          </p:cNvPr>
          <p:cNvSpPr/>
          <p:nvPr/>
        </p:nvSpPr>
        <p:spPr>
          <a:xfrm>
            <a:off x="8152851" y="3378666"/>
            <a:ext cx="2975224" cy="525845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C908DB21-EA1B-9E9F-116A-63654599AB96}"/>
              </a:ext>
            </a:extLst>
          </p:cNvPr>
          <p:cNvSpPr txBox="1"/>
          <p:nvPr/>
        </p:nvSpPr>
        <p:spPr>
          <a:xfrm>
            <a:off x="8126083" y="3469617"/>
            <a:ext cx="2975224" cy="41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i="0" dirty="0">
                <a:solidFill>
                  <a:srgbClr val="FFB500"/>
                </a:solidFill>
                <a:effectLst/>
                <a:latin typeface="Bahnschrift" panose="020B0502040204020203" pitchFamily="34" charset="0"/>
              </a:rPr>
              <a:t>Feuerlöscher</a:t>
            </a:r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B4E4D804-A7E2-4583-EAAB-8B0A8CAD26D7}"/>
              </a:ext>
            </a:extLst>
          </p:cNvPr>
          <p:cNvCxnSpPr>
            <a:cxnSpLocks/>
          </p:cNvCxnSpPr>
          <p:nvPr/>
        </p:nvCxnSpPr>
        <p:spPr>
          <a:xfrm>
            <a:off x="647700" y="3982590"/>
            <a:ext cx="7383492" cy="95096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8" descr="Free rotes Kreuz auf transparentem Hintergrund 17178056 PNG with  Transparent Background">
            <a:extLst>
              <a:ext uri="{FF2B5EF4-FFF2-40B4-BE49-F238E27FC236}">
                <a16:creationId xmlns:a16="http://schemas.microsoft.com/office/drawing/2014/main" id="{C8CE8514-E3FC-C5F7-DBC3-51FDA7148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049" y="3397151"/>
            <a:ext cx="1014719" cy="101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Free rotes Kreuz auf transparentem Hintergrund 17178056 PNG with  Transparent Background">
            <a:extLst>
              <a:ext uri="{FF2B5EF4-FFF2-40B4-BE49-F238E27FC236}">
                <a16:creationId xmlns:a16="http://schemas.microsoft.com/office/drawing/2014/main" id="{FA9DA1AE-C12C-58D4-32C2-D82F57C17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31" y="3657993"/>
            <a:ext cx="1014719" cy="101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euerlöscher | CWS">
            <a:extLst>
              <a:ext uri="{FF2B5EF4-FFF2-40B4-BE49-F238E27FC236}">
                <a16:creationId xmlns:a16="http://schemas.microsoft.com/office/drawing/2014/main" id="{1867BE43-47AF-6260-CAC3-6039E8E55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512" y="4268995"/>
            <a:ext cx="1998123" cy="199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Grafik 27" descr="Ein Bild, das Flasche, Im Haus enthält.&#10;&#10;Automatisch generierte Beschreibung">
            <a:extLst>
              <a:ext uri="{FF2B5EF4-FFF2-40B4-BE49-F238E27FC236}">
                <a16:creationId xmlns:a16="http://schemas.microsoft.com/office/drawing/2014/main" id="{91C821A9-DE37-176A-7AA8-3309AFEFA71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3" r="34710"/>
          <a:stretch/>
        </p:blipFill>
        <p:spPr>
          <a:xfrm>
            <a:off x="9167142" y="1179266"/>
            <a:ext cx="562019" cy="1841006"/>
          </a:xfrm>
          <a:prstGeom prst="rect">
            <a:avLst/>
          </a:prstGeom>
        </p:spPr>
      </p:pic>
      <p:pic>
        <p:nvPicPr>
          <p:cNvPr id="29" name="Grafik 28" descr="Ein Bild, das Flasche, Im Haus enthält.&#10;&#10;Automatisch generierte Beschreibung">
            <a:extLst>
              <a:ext uri="{FF2B5EF4-FFF2-40B4-BE49-F238E27FC236}">
                <a16:creationId xmlns:a16="http://schemas.microsoft.com/office/drawing/2014/main" id="{80A5E854-9C9B-D614-AB45-5C82AD01DA4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3" r="34710"/>
          <a:stretch/>
        </p:blipFill>
        <p:spPr>
          <a:xfrm>
            <a:off x="9534481" y="1190175"/>
            <a:ext cx="562019" cy="1841006"/>
          </a:xfrm>
          <a:prstGeom prst="rect">
            <a:avLst/>
          </a:prstGeom>
        </p:spPr>
      </p:pic>
      <p:pic>
        <p:nvPicPr>
          <p:cNvPr id="30" name="Picture 8" descr="Free rotes Kreuz auf transparentem Hintergrund 17178056 PNG with  Transparent Background">
            <a:extLst>
              <a:ext uri="{FF2B5EF4-FFF2-40B4-BE49-F238E27FC236}">
                <a16:creationId xmlns:a16="http://schemas.microsoft.com/office/drawing/2014/main" id="{3D6D81B5-95AC-8612-DFCE-4698EB162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54" y="3506655"/>
            <a:ext cx="774071" cy="77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883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6" grpId="0" animBg="1"/>
      <p:bldP spid="16" grpId="1" animBg="1"/>
      <p:bldP spid="17" grpId="0"/>
      <p:bldP spid="17" grpId="1"/>
      <p:bldP spid="18" grpId="0" animBg="1"/>
      <p:bldP spid="18" grpId="1" animBg="1"/>
      <p:bldP spid="19" grpId="0" animBg="1"/>
      <p:bldP spid="19" grpId="1" animBg="1"/>
      <p:bldP spid="20" grpId="0"/>
      <p:bldP spid="2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0B726377-85F5-BE14-298A-97110206BD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r="2" b="15730"/>
          <a:stretch/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id="{9E37F956-C320-1B97-4742-5340CECBCD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2666997" y="-2667000"/>
            <a:ext cx="6858000" cy="12192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31" name="Rectangle 1030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5F893D25-69B6-C130-F242-EDE9EA1B4D57}"/>
              </a:ext>
            </a:extLst>
          </p:cNvPr>
          <p:cNvGrpSpPr/>
          <p:nvPr/>
        </p:nvGrpSpPr>
        <p:grpSpPr>
          <a:xfrm>
            <a:off x="383845" y="215065"/>
            <a:ext cx="856584" cy="1057200"/>
            <a:chOff x="7039641" y="3014701"/>
            <a:chExt cx="856584" cy="1057200"/>
          </a:xfrm>
        </p:grpSpPr>
        <p:sp>
          <p:nvSpPr>
            <p:cNvPr id="3" name="Rechteck: abgerundete Ecken 2">
              <a:extLst>
                <a:ext uri="{FF2B5EF4-FFF2-40B4-BE49-F238E27FC236}">
                  <a16:creationId xmlns:a16="http://schemas.microsoft.com/office/drawing/2014/main" id="{4744AAD7-1E9D-791B-4116-7AA8B0E2A5AB}"/>
                </a:ext>
              </a:extLst>
            </p:cNvPr>
            <p:cNvSpPr/>
            <p:nvPr/>
          </p:nvSpPr>
          <p:spPr>
            <a:xfrm>
              <a:off x="7048190" y="3014701"/>
              <a:ext cx="816036" cy="1057200"/>
            </a:xfrm>
            <a:prstGeom prst="roundRect">
              <a:avLst/>
            </a:prstGeom>
            <a:solidFill>
              <a:srgbClr val="9A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6" name="Grafik 5" descr="Krankenwagen mit einfarbiger Füllung">
              <a:extLst>
                <a:ext uri="{FF2B5EF4-FFF2-40B4-BE49-F238E27FC236}">
                  <a16:creationId xmlns:a16="http://schemas.microsoft.com/office/drawing/2014/main" id="{587C1E87-490A-309F-BA6C-A05D924F3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039641" y="3124867"/>
              <a:ext cx="856584" cy="856584"/>
            </a:xfrm>
            <a:prstGeom prst="rect">
              <a:avLst/>
            </a:prstGeom>
          </p:spPr>
        </p:pic>
      </p:grp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E6D23A06-094D-7B0F-83DA-5ED0A30EE019}"/>
              </a:ext>
            </a:extLst>
          </p:cNvPr>
          <p:cNvSpPr/>
          <p:nvPr/>
        </p:nvSpPr>
        <p:spPr>
          <a:xfrm>
            <a:off x="8787440" y="58383"/>
            <a:ext cx="3346829" cy="501692"/>
          </a:xfrm>
          <a:prstGeom prst="roundRect">
            <a:avLst/>
          </a:pr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9DD73E9-BE7C-E0F1-3CAA-1BDCE3414BE2}"/>
              </a:ext>
            </a:extLst>
          </p:cNvPr>
          <p:cNvSpPr txBox="1"/>
          <p:nvPr/>
        </p:nvSpPr>
        <p:spPr>
          <a:xfrm>
            <a:off x="9652958" y="83021"/>
            <a:ext cx="24813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b="1" dirty="0">
                <a:solidFill>
                  <a:schemeClr val="bg1"/>
                </a:solidFill>
                <a:latin typeface="Bahnschrift" panose="020B0502040204020203" pitchFamily="34" charset="0"/>
              </a:rPr>
              <a:t>SCHWERPUNKT</a:t>
            </a:r>
          </a:p>
        </p:txBody>
      </p:sp>
      <p:pic>
        <p:nvPicPr>
          <p:cNvPr id="7" name="Grafik 6" descr="Kurzhantel mit einfarbiger Füllung">
            <a:extLst>
              <a:ext uri="{FF2B5EF4-FFF2-40B4-BE49-F238E27FC236}">
                <a16:creationId xmlns:a16="http://schemas.microsoft.com/office/drawing/2014/main" id="{66A5EE20-1BDD-5B29-7FB9-874BB5E6BFB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14365" y="-65057"/>
            <a:ext cx="773209" cy="773209"/>
          </a:xfrm>
          <a:prstGeom prst="rect">
            <a:avLst/>
          </a:prstGeom>
        </p:spPr>
      </p:pic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EC39537C-D77B-5BBB-A71A-82FAAF4E1209}"/>
              </a:ext>
            </a:extLst>
          </p:cNvPr>
          <p:cNvSpPr/>
          <p:nvPr/>
        </p:nvSpPr>
        <p:spPr>
          <a:xfrm>
            <a:off x="134993" y="1336675"/>
            <a:ext cx="7145700" cy="5374541"/>
          </a:xfrm>
          <a:prstGeom prst="roundRect">
            <a:avLst>
              <a:gd name="adj" fmla="val 7760"/>
            </a:avLst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 descr="Ein Bild, das Spielzeug enthält.&#10;&#10;Automatisch generierte Beschreibung">
            <a:extLst>
              <a:ext uri="{FF2B5EF4-FFF2-40B4-BE49-F238E27FC236}">
                <a16:creationId xmlns:a16="http://schemas.microsoft.com/office/drawing/2014/main" id="{488FA17E-5462-1744-CA40-7E093A775E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6" y="1384299"/>
            <a:ext cx="7176207" cy="5238018"/>
          </a:xfrm>
          <a:prstGeom prst="rect">
            <a:avLst/>
          </a:prstGeom>
        </p:spPr>
      </p:pic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A8CA0E80-35D2-FEBB-178F-0932EDF81A2E}"/>
              </a:ext>
            </a:extLst>
          </p:cNvPr>
          <p:cNvCxnSpPr>
            <a:cxnSpLocks/>
          </p:cNvCxnSpPr>
          <p:nvPr/>
        </p:nvCxnSpPr>
        <p:spPr>
          <a:xfrm flipV="1">
            <a:off x="3459192" y="1828800"/>
            <a:ext cx="4666891" cy="236363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4CBB179C-9BC1-C166-1115-7BE5095632F8}"/>
              </a:ext>
            </a:extLst>
          </p:cNvPr>
          <p:cNvSpPr/>
          <p:nvPr/>
        </p:nvSpPr>
        <p:spPr>
          <a:xfrm>
            <a:off x="8151653" y="731827"/>
            <a:ext cx="2945378" cy="2540604"/>
          </a:xfrm>
          <a:prstGeom prst="roundRect">
            <a:avLst>
              <a:gd name="adj" fmla="val 7760"/>
            </a:avLst>
          </a:prstGeom>
          <a:solidFill>
            <a:schemeClr val="tx1">
              <a:lumMod val="85000"/>
              <a:lumOff val="1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8ACA99BB-9CFE-4C9E-E6C4-FBA759717C62}"/>
              </a:ext>
            </a:extLst>
          </p:cNvPr>
          <p:cNvSpPr/>
          <p:nvPr/>
        </p:nvSpPr>
        <p:spPr>
          <a:xfrm>
            <a:off x="8161706" y="742745"/>
            <a:ext cx="2935325" cy="391228"/>
          </a:xfrm>
          <a:prstGeom prst="roundRect">
            <a:avLst>
              <a:gd name="adj" fmla="val 39030"/>
            </a:avLst>
          </a:prstGeom>
          <a:solidFill>
            <a:schemeClr val="tx1">
              <a:lumMod val="85000"/>
              <a:lumOff val="1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2C1F9A7-70C2-A83E-E4A8-BADDDFC9C718}"/>
              </a:ext>
            </a:extLst>
          </p:cNvPr>
          <p:cNvSpPr txBox="1"/>
          <p:nvPr/>
        </p:nvSpPr>
        <p:spPr>
          <a:xfrm>
            <a:off x="8293565" y="729892"/>
            <a:ext cx="2718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i="0" dirty="0">
                <a:solidFill>
                  <a:srgbClr val="FFB500"/>
                </a:solidFill>
                <a:effectLst/>
                <a:latin typeface="Bahnschrift" panose="020B0502040204020203" pitchFamily="34" charset="0"/>
              </a:rPr>
              <a:t>Vakuummatratze</a:t>
            </a:r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C34AC71C-E8D2-9AA7-C861-D42862198D52}"/>
              </a:ext>
            </a:extLst>
          </p:cNvPr>
          <p:cNvSpPr/>
          <p:nvPr/>
        </p:nvSpPr>
        <p:spPr>
          <a:xfrm>
            <a:off x="8151653" y="3378666"/>
            <a:ext cx="2975224" cy="2736589"/>
          </a:xfrm>
          <a:prstGeom prst="roundRect">
            <a:avLst>
              <a:gd name="adj" fmla="val 7760"/>
            </a:avLst>
          </a:prstGeom>
          <a:solidFill>
            <a:schemeClr val="tx1">
              <a:lumMod val="85000"/>
              <a:lumOff val="1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3FBD1350-9545-4CFB-A7B6-82B4EC5F7424}"/>
              </a:ext>
            </a:extLst>
          </p:cNvPr>
          <p:cNvSpPr/>
          <p:nvPr/>
        </p:nvSpPr>
        <p:spPr>
          <a:xfrm>
            <a:off x="8152851" y="3378666"/>
            <a:ext cx="2975224" cy="525845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C908DB21-EA1B-9E9F-116A-63654599AB96}"/>
              </a:ext>
            </a:extLst>
          </p:cNvPr>
          <p:cNvSpPr txBox="1"/>
          <p:nvPr/>
        </p:nvSpPr>
        <p:spPr>
          <a:xfrm>
            <a:off x="8126083" y="3469617"/>
            <a:ext cx="2975224" cy="41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i="0" dirty="0">
                <a:solidFill>
                  <a:srgbClr val="FFB500"/>
                </a:solidFill>
                <a:effectLst/>
                <a:latin typeface="Bahnschrift" panose="020B0502040204020203" pitchFamily="34" charset="0"/>
              </a:rPr>
              <a:t>Spineboard</a:t>
            </a:r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B4E4D804-A7E2-4583-EAAB-8B0A8CAD26D7}"/>
              </a:ext>
            </a:extLst>
          </p:cNvPr>
          <p:cNvCxnSpPr>
            <a:cxnSpLocks/>
          </p:cNvCxnSpPr>
          <p:nvPr/>
        </p:nvCxnSpPr>
        <p:spPr>
          <a:xfrm>
            <a:off x="2674189" y="4672712"/>
            <a:ext cx="5357003" cy="26084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8" descr="Free rotes Kreuz auf transparentem Hintergrund 17178056 PNG with  Transparent Background">
            <a:extLst>
              <a:ext uri="{FF2B5EF4-FFF2-40B4-BE49-F238E27FC236}">
                <a16:creationId xmlns:a16="http://schemas.microsoft.com/office/drawing/2014/main" id="{C8CE8514-E3FC-C5F7-DBC3-51FDA7148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049" y="3397151"/>
            <a:ext cx="1014719" cy="101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Free rotes Kreuz auf transparentem Hintergrund 17178056 PNG with  Transparent Background">
            <a:extLst>
              <a:ext uri="{FF2B5EF4-FFF2-40B4-BE49-F238E27FC236}">
                <a16:creationId xmlns:a16="http://schemas.microsoft.com/office/drawing/2014/main" id="{FA9DA1AE-C12C-58D4-32C2-D82F57C17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31" y="3657993"/>
            <a:ext cx="1014719" cy="101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Free rotes Kreuz auf transparentem Hintergrund 17178056 PNG with  Transparent Background">
            <a:extLst>
              <a:ext uri="{FF2B5EF4-FFF2-40B4-BE49-F238E27FC236}">
                <a16:creationId xmlns:a16="http://schemas.microsoft.com/office/drawing/2014/main" id="{3D6D81B5-95AC-8612-DFCE-4698EB162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54" y="3506655"/>
            <a:ext cx="774071" cy="77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dVac Vakuummatratzen &amp; -schienen – Vakuummatratzen &amp; -schienen mit  Multi-Kammer-System">
            <a:extLst>
              <a:ext uri="{FF2B5EF4-FFF2-40B4-BE49-F238E27FC236}">
                <a16:creationId xmlns:a16="http://schemas.microsoft.com/office/drawing/2014/main" id="{E28CA891-CD9F-E0C6-F8FB-B36321C30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177" y="1305725"/>
            <a:ext cx="2497560" cy="166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Grafik 20" descr="Ein Bild, das Werkzeug, gelb enthält.&#10;&#10;Automatisch generierte Beschreibung">
            <a:extLst>
              <a:ext uri="{FF2B5EF4-FFF2-40B4-BE49-F238E27FC236}">
                <a16:creationId xmlns:a16="http://schemas.microsoft.com/office/drawing/2014/main" id="{49FE0BFB-1527-869C-73C0-4AD61157499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1" t="25890" r="3337" b="25058"/>
          <a:stretch/>
        </p:blipFill>
        <p:spPr>
          <a:xfrm>
            <a:off x="8293565" y="4568840"/>
            <a:ext cx="2803466" cy="1098715"/>
          </a:xfrm>
          <a:prstGeom prst="rect">
            <a:avLst/>
          </a:prstGeom>
        </p:spPr>
      </p:pic>
      <p:pic>
        <p:nvPicPr>
          <p:cNvPr id="26" name="Picture 8" descr="Free rotes Kreuz auf transparentem Hintergrund 17178056 PNG with  Transparent Background">
            <a:extLst>
              <a:ext uri="{FF2B5EF4-FFF2-40B4-BE49-F238E27FC236}">
                <a16:creationId xmlns:a16="http://schemas.microsoft.com/office/drawing/2014/main" id="{4C0D0AAC-27D4-EC4B-E5AC-EBF16CF02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141" y="4300051"/>
            <a:ext cx="632674" cy="63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Free rotes Kreuz auf transparentem Hintergrund 17178056 PNG with  Transparent Background">
            <a:extLst>
              <a:ext uri="{FF2B5EF4-FFF2-40B4-BE49-F238E27FC236}">
                <a16:creationId xmlns:a16="http://schemas.microsoft.com/office/drawing/2014/main" id="{67064F76-B9C9-49CC-2A9A-3F737E116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357" y="3835144"/>
            <a:ext cx="733696" cy="73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296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6" grpId="0" animBg="1"/>
      <p:bldP spid="16" grpId="1" animBg="1"/>
      <p:bldP spid="17" grpId="0"/>
      <p:bldP spid="17" grpId="1"/>
      <p:bldP spid="18" grpId="0" animBg="1"/>
      <p:bldP spid="18" grpId="1" animBg="1"/>
      <p:bldP spid="19" grpId="0" animBg="1"/>
      <p:bldP spid="19" grpId="1" animBg="1"/>
      <p:bldP spid="20" grpId="0"/>
      <p:bldP spid="2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draußen, Fahrzeug, Transport, Himmel enthält.&#10;&#10;Automatisch generierte Beschreibung">
            <a:extLst>
              <a:ext uri="{FF2B5EF4-FFF2-40B4-BE49-F238E27FC236}">
                <a16:creationId xmlns:a16="http://schemas.microsoft.com/office/drawing/2014/main" id="{1EDFAB29-9CA1-E5F8-6165-D8CB178604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0" b="100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4B40785-7D97-6CF0-E05A-DC11E43386EF}"/>
              </a:ext>
            </a:extLst>
          </p:cNvPr>
          <p:cNvSpPr txBox="1"/>
          <p:nvPr/>
        </p:nvSpPr>
        <p:spPr>
          <a:xfrm>
            <a:off x="1354260" y="5418291"/>
            <a:ext cx="80116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>
                <a:solidFill>
                  <a:schemeClr val="bg1"/>
                </a:solidFill>
                <a:latin typeface="Bahnschrift" panose="020B0502040204020203" pitchFamily="34" charset="0"/>
              </a:rPr>
              <a:t>R e t </a:t>
            </a:r>
            <a:r>
              <a:rPr lang="de-DE" sz="60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t</a:t>
            </a:r>
            <a:r>
              <a:rPr lang="de-DE" sz="6000" b="1" dirty="0">
                <a:solidFill>
                  <a:schemeClr val="bg1"/>
                </a:solidFill>
                <a:latin typeface="Bahnschrift" panose="020B0502040204020203" pitchFamily="34" charset="0"/>
              </a:rPr>
              <a:t> u n g s d i e n s 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1D32FD5-542D-09C1-26BE-7709DA433C0E}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5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719C6DB-0E8D-07EA-0254-42813111472C}"/>
              </a:ext>
            </a:extLst>
          </p:cNvPr>
          <p:cNvSpPr txBox="1"/>
          <p:nvPr/>
        </p:nvSpPr>
        <p:spPr>
          <a:xfrm>
            <a:off x="1354260" y="5418290"/>
            <a:ext cx="80116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>
                <a:solidFill>
                  <a:schemeClr val="bg1"/>
                </a:solidFill>
                <a:latin typeface="Bahnschrift" panose="020B0502040204020203" pitchFamily="34" charset="0"/>
              </a:rPr>
              <a:t>R e t t u n g s d i e n s t</a:t>
            </a:r>
          </a:p>
        </p:txBody>
      </p:sp>
    </p:spTree>
    <p:extLst>
      <p:ext uri="{BB962C8B-B14F-4D97-AF65-F5344CB8AC3E}">
        <p14:creationId xmlns:p14="http://schemas.microsoft.com/office/powerpoint/2010/main" val="2917145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0B726377-85F5-BE14-298A-97110206BD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r="2" b="15730"/>
          <a:stretch/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id="{9E37F956-C320-1B97-4742-5340CECBCD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2666997" y="-2667000"/>
            <a:ext cx="6858000" cy="12192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31" name="Rectangle 1030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5F893D25-69B6-C130-F242-EDE9EA1B4D57}"/>
              </a:ext>
            </a:extLst>
          </p:cNvPr>
          <p:cNvGrpSpPr/>
          <p:nvPr/>
        </p:nvGrpSpPr>
        <p:grpSpPr>
          <a:xfrm>
            <a:off x="383845" y="215065"/>
            <a:ext cx="856584" cy="1057200"/>
            <a:chOff x="7039641" y="3014701"/>
            <a:chExt cx="856584" cy="1057200"/>
          </a:xfrm>
        </p:grpSpPr>
        <p:sp>
          <p:nvSpPr>
            <p:cNvPr id="3" name="Rechteck: abgerundete Ecken 2">
              <a:extLst>
                <a:ext uri="{FF2B5EF4-FFF2-40B4-BE49-F238E27FC236}">
                  <a16:creationId xmlns:a16="http://schemas.microsoft.com/office/drawing/2014/main" id="{4744AAD7-1E9D-791B-4116-7AA8B0E2A5AB}"/>
                </a:ext>
              </a:extLst>
            </p:cNvPr>
            <p:cNvSpPr/>
            <p:nvPr/>
          </p:nvSpPr>
          <p:spPr>
            <a:xfrm>
              <a:off x="7048190" y="3014701"/>
              <a:ext cx="816036" cy="1057200"/>
            </a:xfrm>
            <a:prstGeom prst="roundRect">
              <a:avLst/>
            </a:prstGeom>
            <a:solidFill>
              <a:srgbClr val="9A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6" name="Grafik 5" descr="Krankenwagen mit einfarbiger Füllung">
              <a:extLst>
                <a:ext uri="{FF2B5EF4-FFF2-40B4-BE49-F238E27FC236}">
                  <a16:creationId xmlns:a16="http://schemas.microsoft.com/office/drawing/2014/main" id="{587C1E87-490A-309F-BA6C-A05D924F3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039641" y="3124867"/>
              <a:ext cx="856584" cy="856584"/>
            </a:xfrm>
            <a:prstGeom prst="rect">
              <a:avLst/>
            </a:prstGeom>
          </p:spPr>
        </p:pic>
      </p:grp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E6D23A06-094D-7B0F-83DA-5ED0A30EE019}"/>
              </a:ext>
            </a:extLst>
          </p:cNvPr>
          <p:cNvSpPr/>
          <p:nvPr/>
        </p:nvSpPr>
        <p:spPr>
          <a:xfrm>
            <a:off x="8787440" y="58383"/>
            <a:ext cx="3346829" cy="501692"/>
          </a:xfrm>
          <a:prstGeom prst="roundRect">
            <a:avLst/>
          </a:pr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9DD73E9-BE7C-E0F1-3CAA-1BDCE3414BE2}"/>
              </a:ext>
            </a:extLst>
          </p:cNvPr>
          <p:cNvSpPr txBox="1"/>
          <p:nvPr/>
        </p:nvSpPr>
        <p:spPr>
          <a:xfrm>
            <a:off x="9652958" y="83021"/>
            <a:ext cx="24813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b="1" dirty="0">
                <a:solidFill>
                  <a:schemeClr val="bg1"/>
                </a:solidFill>
                <a:latin typeface="Bahnschrift" panose="020B0502040204020203" pitchFamily="34" charset="0"/>
              </a:rPr>
              <a:t>SCHWERPUNKT</a:t>
            </a:r>
          </a:p>
        </p:txBody>
      </p:sp>
      <p:pic>
        <p:nvPicPr>
          <p:cNvPr id="7" name="Grafik 6" descr="Kurzhantel mit einfarbiger Füllung">
            <a:extLst>
              <a:ext uri="{FF2B5EF4-FFF2-40B4-BE49-F238E27FC236}">
                <a16:creationId xmlns:a16="http://schemas.microsoft.com/office/drawing/2014/main" id="{66A5EE20-1BDD-5B29-7FB9-874BB5E6BFB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14365" y="-65057"/>
            <a:ext cx="773209" cy="773209"/>
          </a:xfrm>
          <a:prstGeom prst="rect">
            <a:avLst/>
          </a:prstGeom>
        </p:spPr>
      </p:pic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EC39537C-D77B-5BBB-A71A-82FAAF4E1209}"/>
              </a:ext>
            </a:extLst>
          </p:cNvPr>
          <p:cNvSpPr/>
          <p:nvPr/>
        </p:nvSpPr>
        <p:spPr>
          <a:xfrm>
            <a:off x="134993" y="1336675"/>
            <a:ext cx="7145700" cy="5374541"/>
          </a:xfrm>
          <a:prstGeom prst="roundRect">
            <a:avLst>
              <a:gd name="adj" fmla="val 7760"/>
            </a:avLst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 descr="Ein Bild, das Spielzeug enthält.&#10;&#10;Automatisch generierte Beschreibung">
            <a:extLst>
              <a:ext uri="{FF2B5EF4-FFF2-40B4-BE49-F238E27FC236}">
                <a16:creationId xmlns:a16="http://schemas.microsoft.com/office/drawing/2014/main" id="{488FA17E-5462-1744-CA40-7E093A775E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6" y="1384299"/>
            <a:ext cx="7176207" cy="5238018"/>
          </a:xfrm>
          <a:prstGeom prst="rect">
            <a:avLst/>
          </a:prstGeom>
        </p:spPr>
      </p:pic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A8CA0E80-35D2-FEBB-178F-0932EDF81A2E}"/>
              </a:ext>
            </a:extLst>
          </p:cNvPr>
          <p:cNvCxnSpPr>
            <a:cxnSpLocks/>
          </p:cNvCxnSpPr>
          <p:nvPr/>
        </p:nvCxnSpPr>
        <p:spPr>
          <a:xfrm flipV="1">
            <a:off x="5934974" y="1828800"/>
            <a:ext cx="2191109" cy="247125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4CBB179C-9BC1-C166-1115-7BE5095632F8}"/>
              </a:ext>
            </a:extLst>
          </p:cNvPr>
          <p:cNvSpPr/>
          <p:nvPr/>
        </p:nvSpPr>
        <p:spPr>
          <a:xfrm>
            <a:off x="8151653" y="731827"/>
            <a:ext cx="2945378" cy="2540604"/>
          </a:xfrm>
          <a:prstGeom prst="roundRect">
            <a:avLst>
              <a:gd name="adj" fmla="val 7760"/>
            </a:avLst>
          </a:prstGeom>
          <a:solidFill>
            <a:schemeClr val="tx1">
              <a:lumMod val="85000"/>
              <a:lumOff val="1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8ACA99BB-9CFE-4C9E-E6C4-FBA759717C62}"/>
              </a:ext>
            </a:extLst>
          </p:cNvPr>
          <p:cNvSpPr/>
          <p:nvPr/>
        </p:nvSpPr>
        <p:spPr>
          <a:xfrm>
            <a:off x="8161706" y="742745"/>
            <a:ext cx="2935325" cy="391228"/>
          </a:xfrm>
          <a:prstGeom prst="roundRect">
            <a:avLst>
              <a:gd name="adj" fmla="val 39030"/>
            </a:avLst>
          </a:prstGeom>
          <a:solidFill>
            <a:schemeClr val="tx1">
              <a:lumMod val="85000"/>
              <a:lumOff val="1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2C1F9A7-70C2-A83E-E4A8-BADDDFC9C718}"/>
              </a:ext>
            </a:extLst>
          </p:cNvPr>
          <p:cNvSpPr txBox="1"/>
          <p:nvPr/>
        </p:nvSpPr>
        <p:spPr>
          <a:xfrm>
            <a:off x="8293565" y="729892"/>
            <a:ext cx="2718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i="0" dirty="0">
                <a:solidFill>
                  <a:srgbClr val="FFB500"/>
                </a:solidFill>
                <a:effectLst/>
                <a:latin typeface="Bahnschrift" panose="020B0502040204020203" pitchFamily="34" charset="0"/>
              </a:rPr>
              <a:t>1.RTW Weste</a:t>
            </a:r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C34AC71C-E8D2-9AA7-C861-D42862198D52}"/>
              </a:ext>
            </a:extLst>
          </p:cNvPr>
          <p:cNvSpPr/>
          <p:nvPr/>
        </p:nvSpPr>
        <p:spPr>
          <a:xfrm>
            <a:off x="8151653" y="3378666"/>
            <a:ext cx="2975224" cy="2736589"/>
          </a:xfrm>
          <a:prstGeom prst="roundRect">
            <a:avLst>
              <a:gd name="adj" fmla="val 7760"/>
            </a:avLst>
          </a:prstGeom>
          <a:solidFill>
            <a:schemeClr val="tx1">
              <a:lumMod val="85000"/>
              <a:lumOff val="1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3FBD1350-9545-4CFB-A7B6-82B4EC5F7424}"/>
              </a:ext>
            </a:extLst>
          </p:cNvPr>
          <p:cNvSpPr/>
          <p:nvPr/>
        </p:nvSpPr>
        <p:spPr>
          <a:xfrm>
            <a:off x="8152851" y="3378666"/>
            <a:ext cx="2975224" cy="525845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C908DB21-EA1B-9E9F-116A-63654599AB96}"/>
              </a:ext>
            </a:extLst>
          </p:cNvPr>
          <p:cNvSpPr txBox="1"/>
          <p:nvPr/>
        </p:nvSpPr>
        <p:spPr>
          <a:xfrm>
            <a:off x="8126083" y="3469617"/>
            <a:ext cx="2975224" cy="41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i="0" dirty="0">
                <a:solidFill>
                  <a:srgbClr val="FFB500"/>
                </a:solidFill>
                <a:effectLst/>
                <a:latin typeface="Bahnschrift" panose="020B0502040204020203" pitchFamily="34" charset="0"/>
              </a:rPr>
              <a:t>EKG</a:t>
            </a:r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B4E4D804-A7E2-4583-EAAB-8B0A8CAD26D7}"/>
              </a:ext>
            </a:extLst>
          </p:cNvPr>
          <p:cNvCxnSpPr>
            <a:cxnSpLocks/>
          </p:cNvCxnSpPr>
          <p:nvPr/>
        </p:nvCxnSpPr>
        <p:spPr>
          <a:xfrm>
            <a:off x="4856672" y="4485736"/>
            <a:ext cx="3174520" cy="44781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8" descr="Free rotes Kreuz auf transparentem Hintergrund 17178056 PNG with  Transparent Background">
            <a:extLst>
              <a:ext uri="{FF2B5EF4-FFF2-40B4-BE49-F238E27FC236}">
                <a16:creationId xmlns:a16="http://schemas.microsoft.com/office/drawing/2014/main" id="{C8CE8514-E3FC-C5F7-DBC3-51FDA7148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049" y="3397151"/>
            <a:ext cx="1014719" cy="101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Free rotes Kreuz auf transparentem Hintergrund 17178056 PNG with  Transparent Background">
            <a:extLst>
              <a:ext uri="{FF2B5EF4-FFF2-40B4-BE49-F238E27FC236}">
                <a16:creationId xmlns:a16="http://schemas.microsoft.com/office/drawing/2014/main" id="{FA9DA1AE-C12C-58D4-32C2-D82F57C17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31" y="3657993"/>
            <a:ext cx="1014719" cy="101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Free rotes Kreuz auf transparentem Hintergrund 17178056 PNG with  Transparent Background">
            <a:extLst>
              <a:ext uri="{FF2B5EF4-FFF2-40B4-BE49-F238E27FC236}">
                <a16:creationId xmlns:a16="http://schemas.microsoft.com/office/drawing/2014/main" id="{3D6D81B5-95AC-8612-DFCE-4698EB162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54" y="3506655"/>
            <a:ext cx="774071" cy="77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Free rotes Kreuz auf transparentem Hintergrund 17178056 PNG with  Transparent Background">
            <a:extLst>
              <a:ext uri="{FF2B5EF4-FFF2-40B4-BE49-F238E27FC236}">
                <a16:creationId xmlns:a16="http://schemas.microsoft.com/office/drawing/2014/main" id="{4C0D0AAC-27D4-EC4B-E5AC-EBF16CF02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141" y="4300051"/>
            <a:ext cx="632674" cy="63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Free rotes Kreuz auf transparentem Hintergrund 17178056 PNG with  Transparent Background">
            <a:extLst>
              <a:ext uri="{FF2B5EF4-FFF2-40B4-BE49-F238E27FC236}">
                <a16:creationId xmlns:a16="http://schemas.microsoft.com/office/drawing/2014/main" id="{67064F76-B9C9-49CC-2A9A-3F737E116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357" y="3835144"/>
            <a:ext cx="733696" cy="73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Grafik 27" descr="Ein Bild, das Kleidung, Sportshirt, Weste enthält.&#10;&#10;Automatisch generierte Beschreibung">
            <a:extLst>
              <a:ext uri="{FF2B5EF4-FFF2-40B4-BE49-F238E27FC236}">
                <a16:creationId xmlns:a16="http://schemas.microsoft.com/office/drawing/2014/main" id="{C3A32D15-0032-1512-EF5E-C75E388A21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838" y="1148572"/>
            <a:ext cx="1967714" cy="1886849"/>
          </a:xfrm>
          <a:prstGeom prst="rect">
            <a:avLst/>
          </a:prstGeom>
        </p:spPr>
      </p:pic>
      <p:pic>
        <p:nvPicPr>
          <p:cNvPr id="31" name="Grafik 30" descr="Ein Bild, das Elektronik, Elektronisches Gerät, Maschine enthält.&#10;&#10;Automatisch generierte Beschreibung">
            <a:extLst>
              <a:ext uri="{FF2B5EF4-FFF2-40B4-BE49-F238E27FC236}">
                <a16:creationId xmlns:a16="http://schemas.microsoft.com/office/drawing/2014/main" id="{9255E336-8124-FFD4-6BA7-668FA608A2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600" y="3658977"/>
            <a:ext cx="3075676" cy="2050451"/>
          </a:xfrm>
          <a:prstGeom prst="rect">
            <a:avLst/>
          </a:prstGeom>
        </p:spPr>
      </p:pic>
      <p:pic>
        <p:nvPicPr>
          <p:cNvPr id="32" name="Picture 8" descr="Free rotes Kreuz auf transparentem Hintergrund 17178056 PNG with  Transparent Background">
            <a:extLst>
              <a:ext uri="{FF2B5EF4-FFF2-40B4-BE49-F238E27FC236}">
                <a16:creationId xmlns:a16="http://schemas.microsoft.com/office/drawing/2014/main" id="{705BF632-6613-9E51-3B7B-2C72691ED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852" y="4028993"/>
            <a:ext cx="632674" cy="63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Free rotes Kreuz auf transparentem Hintergrund 17178056 PNG with  Transparent Background">
            <a:extLst>
              <a:ext uri="{FF2B5EF4-FFF2-40B4-BE49-F238E27FC236}">
                <a16:creationId xmlns:a16="http://schemas.microsoft.com/office/drawing/2014/main" id="{A46769C6-9C8B-28B5-A3C6-191CDDA06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340" y="4080500"/>
            <a:ext cx="632674" cy="63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5142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6" grpId="0" animBg="1"/>
      <p:bldP spid="16" grpId="1" animBg="1"/>
      <p:bldP spid="17" grpId="0"/>
      <p:bldP spid="17" grpId="1"/>
      <p:bldP spid="18" grpId="0" animBg="1"/>
      <p:bldP spid="18" grpId="1" animBg="1"/>
      <p:bldP spid="19" grpId="0" animBg="1"/>
      <p:bldP spid="19" grpId="1" animBg="1"/>
      <p:bldP spid="20" grpId="0"/>
      <p:bldP spid="2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0B726377-85F5-BE14-298A-97110206BD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r="2" b="15730"/>
          <a:stretch/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id="{9E37F956-C320-1B97-4742-5340CECBCD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2666997" y="-2667000"/>
            <a:ext cx="6858000" cy="12192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31" name="Rectangle 1030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5F893D25-69B6-C130-F242-EDE9EA1B4D57}"/>
              </a:ext>
            </a:extLst>
          </p:cNvPr>
          <p:cNvGrpSpPr/>
          <p:nvPr/>
        </p:nvGrpSpPr>
        <p:grpSpPr>
          <a:xfrm>
            <a:off x="383845" y="215065"/>
            <a:ext cx="856584" cy="1057200"/>
            <a:chOff x="7039641" y="3014701"/>
            <a:chExt cx="856584" cy="1057200"/>
          </a:xfrm>
        </p:grpSpPr>
        <p:sp>
          <p:nvSpPr>
            <p:cNvPr id="3" name="Rechteck: abgerundete Ecken 2">
              <a:extLst>
                <a:ext uri="{FF2B5EF4-FFF2-40B4-BE49-F238E27FC236}">
                  <a16:creationId xmlns:a16="http://schemas.microsoft.com/office/drawing/2014/main" id="{4744AAD7-1E9D-791B-4116-7AA8B0E2A5AB}"/>
                </a:ext>
              </a:extLst>
            </p:cNvPr>
            <p:cNvSpPr/>
            <p:nvPr/>
          </p:nvSpPr>
          <p:spPr>
            <a:xfrm>
              <a:off x="7048190" y="3014701"/>
              <a:ext cx="816036" cy="1057200"/>
            </a:xfrm>
            <a:prstGeom prst="roundRect">
              <a:avLst/>
            </a:prstGeom>
            <a:solidFill>
              <a:srgbClr val="9A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6" name="Grafik 5" descr="Krankenwagen mit einfarbiger Füllung">
              <a:extLst>
                <a:ext uri="{FF2B5EF4-FFF2-40B4-BE49-F238E27FC236}">
                  <a16:creationId xmlns:a16="http://schemas.microsoft.com/office/drawing/2014/main" id="{587C1E87-490A-309F-BA6C-A05D924F3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039641" y="3124867"/>
              <a:ext cx="856584" cy="856584"/>
            </a:xfrm>
            <a:prstGeom prst="rect">
              <a:avLst/>
            </a:prstGeom>
          </p:spPr>
        </p:pic>
      </p:grp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E6D23A06-094D-7B0F-83DA-5ED0A30EE019}"/>
              </a:ext>
            </a:extLst>
          </p:cNvPr>
          <p:cNvSpPr/>
          <p:nvPr/>
        </p:nvSpPr>
        <p:spPr>
          <a:xfrm>
            <a:off x="8787440" y="58383"/>
            <a:ext cx="3346829" cy="501692"/>
          </a:xfrm>
          <a:prstGeom prst="roundRect">
            <a:avLst/>
          </a:pr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9DD73E9-BE7C-E0F1-3CAA-1BDCE3414BE2}"/>
              </a:ext>
            </a:extLst>
          </p:cNvPr>
          <p:cNvSpPr txBox="1"/>
          <p:nvPr/>
        </p:nvSpPr>
        <p:spPr>
          <a:xfrm>
            <a:off x="9652958" y="83021"/>
            <a:ext cx="24813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b="1" dirty="0">
                <a:solidFill>
                  <a:schemeClr val="bg1"/>
                </a:solidFill>
                <a:latin typeface="Bahnschrift" panose="020B0502040204020203" pitchFamily="34" charset="0"/>
              </a:rPr>
              <a:t>SCHWERPUNKT</a:t>
            </a:r>
          </a:p>
        </p:txBody>
      </p:sp>
      <p:pic>
        <p:nvPicPr>
          <p:cNvPr id="7" name="Grafik 6" descr="Kurzhantel mit einfarbiger Füllung">
            <a:extLst>
              <a:ext uri="{FF2B5EF4-FFF2-40B4-BE49-F238E27FC236}">
                <a16:creationId xmlns:a16="http://schemas.microsoft.com/office/drawing/2014/main" id="{66A5EE20-1BDD-5B29-7FB9-874BB5E6BFB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14365" y="-65057"/>
            <a:ext cx="773209" cy="773209"/>
          </a:xfrm>
          <a:prstGeom prst="rect">
            <a:avLst/>
          </a:prstGeom>
        </p:spPr>
      </p:pic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EC39537C-D77B-5BBB-A71A-82FAAF4E1209}"/>
              </a:ext>
            </a:extLst>
          </p:cNvPr>
          <p:cNvSpPr/>
          <p:nvPr/>
        </p:nvSpPr>
        <p:spPr>
          <a:xfrm>
            <a:off x="134993" y="1336675"/>
            <a:ext cx="7145700" cy="5374541"/>
          </a:xfrm>
          <a:prstGeom prst="roundRect">
            <a:avLst>
              <a:gd name="adj" fmla="val 7760"/>
            </a:avLst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 descr="Ein Bild, das Spielzeug enthält.&#10;&#10;Automatisch generierte Beschreibung">
            <a:extLst>
              <a:ext uri="{FF2B5EF4-FFF2-40B4-BE49-F238E27FC236}">
                <a16:creationId xmlns:a16="http://schemas.microsoft.com/office/drawing/2014/main" id="{488FA17E-5462-1744-CA40-7E093A775E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6" y="1384299"/>
            <a:ext cx="7176207" cy="5238018"/>
          </a:xfrm>
          <a:prstGeom prst="rect">
            <a:avLst/>
          </a:prstGeom>
        </p:spPr>
      </p:pic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A8CA0E80-35D2-FEBB-178F-0932EDF81A2E}"/>
              </a:ext>
            </a:extLst>
          </p:cNvPr>
          <p:cNvCxnSpPr>
            <a:cxnSpLocks/>
          </p:cNvCxnSpPr>
          <p:nvPr/>
        </p:nvCxnSpPr>
        <p:spPr>
          <a:xfrm flipV="1">
            <a:off x="3036498" y="1828800"/>
            <a:ext cx="5089585" cy="369252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4CBB179C-9BC1-C166-1115-7BE5095632F8}"/>
              </a:ext>
            </a:extLst>
          </p:cNvPr>
          <p:cNvSpPr/>
          <p:nvPr/>
        </p:nvSpPr>
        <p:spPr>
          <a:xfrm>
            <a:off x="8151653" y="731827"/>
            <a:ext cx="2945378" cy="2540604"/>
          </a:xfrm>
          <a:prstGeom prst="roundRect">
            <a:avLst>
              <a:gd name="adj" fmla="val 7760"/>
            </a:avLst>
          </a:prstGeom>
          <a:solidFill>
            <a:schemeClr val="tx1">
              <a:lumMod val="85000"/>
              <a:lumOff val="1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8ACA99BB-9CFE-4C9E-E6C4-FBA759717C62}"/>
              </a:ext>
            </a:extLst>
          </p:cNvPr>
          <p:cNvSpPr/>
          <p:nvPr/>
        </p:nvSpPr>
        <p:spPr>
          <a:xfrm>
            <a:off x="8161706" y="742745"/>
            <a:ext cx="2935325" cy="391228"/>
          </a:xfrm>
          <a:prstGeom prst="roundRect">
            <a:avLst>
              <a:gd name="adj" fmla="val 39030"/>
            </a:avLst>
          </a:prstGeom>
          <a:solidFill>
            <a:schemeClr val="tx1">
              <a:lumMod val="85000"/>
              <a:lumOff val="1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2C1F9A7-70C2-A83E-E4A8-BADDDFC9C718}"/>
              </a:ext>
            </a:extLst>
          </p:cNvPr>
          <p:cNvSpPr txBox="1"/>
          <p:nvPr/>
        </p:nvSpPr>
        <p:spPr>
          <a:xfrm>
            <a:off x="8293565" y="729892"/>
            <a:ext cx="2718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i="0" dirty="0">
                <a:solidFill>
                  <a:srgbClr val="FFB500"/>
                </a:solidFill>
                <a:effectLst/>
                <a:latin typeface="Bahnschrift" panose="020B0502040204020203" pitchFamily="34" charset="0"/>
              </a:rPr>
              <a:t>. . .</a:t>
            </a:r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C34AC71C-E8D2-9AA7-C861-D42862198D52}"/>
              </a:ext>
            </a:extLst>
          </p:cNvPr>
          <p:cNvSpPr/>
          <p:nvPr/>
        </p:nvSpPr>
        <p:spPr>
          <a:xfrm>
            <a:off x="8151653" y="3378666"/>
            <a:ext cx="2975224" cy="2736589"/>
          </a:xfrm>
          <a:prstGeom prst="roundRect">
            <a:avLst>
              <a:gd name="adj" fmla="val 7760"/>
            </a:avLst>
          </a:prstGeom>
          <a:solidFill>
            <a:schemeClr val="tx1">
              <a:lumMod val="85000"/>
              <a:lumOff val="1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3FBD1350-9545-4CFB-A7B6-82B4EC5F7424}"/>
              </a:ext>
            </a:extLst>
          </p:cNvPr>
          <p:cNvSpPr/>
          <p:nvPr/>
        </p:nvSpPr>
        <p:spPr>
          <a:xfrm>
            <a:off x="8152851" y="3378666"/>
            <a:ext cx="2975224" cy="525845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C908DB21-EA1B-9E9F-116A-63654599AB96}"/>
              </a:ext>
            </a:extLst>
          </p:cNvPr>
          <p:cNvSpPr txBox="1"/>
          <p:nvPr/>
        </p:nvSpPr>
        <p:spPr>
          <a:xfrm>
            <a:off x="8126083" y="3469617"/>
            <a:ext cx="2975224" cy="41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FFB500"/>
                </a:solidFill>
                <a:latin typeface="Bahnschrift" panose="020B0502040204020203" pitchFamily="34" charset="0"/>
              </a:rPr>
              <a:t>. . .</a:t>
            </a:r>
            <a:endParaRPr lang="de-DE" sz="2000" b="1" i="0" dirty="0">
              <a:solidFill>
                <a:srgbClr val="FFB500"/>
              </a:solidFill>
              <a:effectLst/>
              <a:latin typeface="Bahnschrift" panose="020B0502040204020203" pitchFamily="34" charset="0"/>
            </a:endParaRPr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B4E4D804-A7E2-4583-EAAB-8B0A8CAD26D7}"/>
              </a:ext>
            </a:extLst>
          </p:cNvPr>
          <p:cNvCxnSpPr>
            <a:cxnSpLocks/>
          </p:cNvCxnSpPr>
          <p:nvPr/>
        </p:nvCxnSpPr>
        <p:spPr>
          <a:xfrm flipV="1">
            <a:off x="4735902" y="4933554"/>
            <a:ext cx="3295290" cy="124295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8" descr="Free rotes Kreuz auf transparentem Hintergrund 17178056 PNG with  Transparent Background">
            <a:extLst>
              <a:ext uri="{FF2B5EF4-FFF2-40B4-BE49-F238E27FC236}">
                <a16:creationId xmlns:a16="http://schemas.microsoft.com/office/drawing/2014/main" id="{C8CE8514-E3FC-C5F7-DBC3-51FDA7148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049" y="3397151"/>
            <a:ext cx="1014719" cy="101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Free rotes Kreuz auf transparentem Hintergrund 17178056 PNG with  Transparent Background">
            <a:extLst>
              <a:ext uri="{FF2B5EF4-FFF2-40B4-BE49-F238E27FC236}">
                <a16:creationId xmlns:a16="http://schemas.microsoft.com/office/drawing/2014/main" id="{FA9DA1AE-C12C-58D4-32C2-D82F57C17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31" y="3657993"/>
            <a:ext cx="1014719" cy="101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Free rotes Kreuz auf transparentem Hintergrund 17178056 PNG with  Transparent Background">
            <a:extLst>
              <a:ext uri="{FF2B5EF4-FFF2-40B4-BE49-F238E27FC236}">
                <a16:creationId xmlns:a16="http://schemas.microsoft.com/office/drawing/2014/main" id="{3D6D81B5-95AC-8612-DFCE-4698EB162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54" y="3506655"/>
            <a:ext cx="774071" cy="77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Free rotes Kreuz auf transparentem Hintergrund 17178056 PNG with  Transparent Background">
            <a:extLst>
              <a:ext uri="{FF2B5EF4-FFF2-40B4-BE49-F238E27FC236}">
                <a16:creationId xmlns:a16="http://schemas.microsoft.com/office/drawing/2014/main" id="{4C0D0AAC-27D4-EC4B-E5AC-EBF16CF02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141" y="4300051"/>
            <a:ext cx="632674" cy="63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Free rotes Kreuz auf transparentem Hintergrund 17178056 PNG with  Transparent Background">
            <a:extLst>
              <a:ext uri="{FF2B5EF4-FFF2-40B4-BE49-F238E27FC236}">
                <a16:creationId xmlns:a16="http://schemas.microsoft.com/office/drawing/2014/main" id="{67064F76-B9C9-49CC-2A9A-3F737E116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357" y="3835144"/>
            <a:ext cx="733696" cy="73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Free rotes Kreuz auf transparentem Hintergrund 17178056 PNG with  Transparent Background">
            <a:extLst>
              <a:ext uri="{FF2B5EF4-FFF2-40B4-BE49-F238E27FC236}">
                <a16:creationId xmlns:a16="http://schemas.microsoft.com/office/drawing/2014/main" id="{705BF632-6613-9E51-3B7B-2C72691ED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852" y="4028993"/>
            <a:ext cx="632674" cy="63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Free rotes Kreuz auf transparentem Hintergrund 17178056 PNG with  Transparent Background">
            <a:extLst>
              <a:ext uri="{FF2B5EF4-FFF2-40B4-BE49-F238E27FC236}">
                <a16:creationId xmlns:a16="http://schemas.microsoft.com/office/drawing/2014/main" id="{A46769C6-9C8B-28B5-A3C6-191CDDA06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340" y="4080500"/>
            <a:ext cx="632674" cy="63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860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7" grpId="0"/>
      <p:bldP spid="18" grpId="0" animBg="1"/>
      <p:bldP spid="19" grpId="0" animBg="1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0B726377-85F5-BE14-298A-97110206BD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r="2" b="15730"/>
          <a:stretch/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id="{9E37F956-C320-1B97-4742-5340CECBCD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2666997" y="-2667000"/>
            <a:ext cx="6858000" cy="12192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31" name="Rectangle 1030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5F893D25-69B6-C130-F242-EDE9EA1B4D57}"/>
              </a:ext>
            </a:extLst>
          </p:cNvPr>
          <p:cNvGrpSpPr/>
          <p:nvPr/>
        </p:nvGrpSpPr>
        <p:grpSpPr>
          <a:xfrm>
            <a:off x="383845" y="215065"/>
            <a:ext cx="856584" cy="1057200"/>
            <a:chOff x="7039641" y="3014701"/>
            <a:chExt cx="856584" cy="1057200"/>
          </a:xfrm>
        </p:grpSpPr>
        <p:sp>
          <p:nvSpPr>
            <p:cNvPr id="3" name="Rechteck: abgerundete Ecken 2">
              <a:extLst>
                <a:ext uri="{FF2B5EF4-FFF2-40B4-BE49-F238E27FC236}">
                  <a16:creationId xmlns:a16="http://schemas.microsoft.com/office/drawing/2014/main" id="{4744AAD7-1E9D-791B-4116-7AA8B0E2A5AB}"/>
                </a:ext>
              </a:extLst>
            </p:cNvPr>
            <p:cNvSpPr/>
            <p:nvPr/>
          </p:nvSpPr>
          <p:spPr>
            <a:xfrm>
              <a:off x="7048190" y="3014701"/>
              <a:ext cx="816036" cy="1057200"/>
            </a:xfrm>
            <a:prstGeom prst="roundRect">
              <a:avLst/>
            </a:prstGeom>
            <a:solidFill>
              <a:srgbClr val="9A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6" name="Grafik 5" descr="Krankenwagen mit einfarbiger Füllung">
              <a:extLst>
                <a:ext uri="{FF2B5EF4-FFF2-40B4-BE49-F238E27FC236}">
                  <a16:creationId xmlns:a16="http://schemas.microsoft.com/office/drawing/2014/main" id="{587C1E87-490A-309F-BA6C-A05D924F3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039641" y="3124867"/>
              <a:ext cx="856584" cy="856584"/>
            </a:xfrm>
            <a:prstGeom prst="rect">
              <a:avLst/>
            </a:prstGeom>
          </p:spPr>
        </p:pic>
      </p:grp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E6D23A06-094D-7B0F-83DA-5ED0A30EE019}"/>
              </a:ext>
            </a:extLst>
          </p:cNvPr>
          <p:cNvSpPr/>
          <p:nvPr/>
        </p:nvSpPr>
        <p:spPr>
          <a:xfrm>
            <a:off x="8787440" y="58383"/>
            <a:ext cx="3346829" cy="501692"/>
          </a:xfrm>
          <a:prstGeom prst="roundRect">
            <a:avLst/>
          </a:pr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9DD73E9-BE7C-E0F1-3CAA-1BDCE3414BE2}"/>
              </a:ext>
            </a:extLst>
          </p:cNvPr>
          <p:cNvSpPr txBox="1"/>
          <p:nvPr/>
        </p:nvSpPr>
        <p:spPr>
          <a:xfrm>
            <a:off x="9652958" y="83021"/>
            <a:ext cx="24813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b="1" dirty="0">
                <a:solidFill>
                  <a:schemeClr val="bg1"/>
                </a:solidFill>
                <a:latin typeface="Bahnschrift" panose="020B0502040204020203" pitchFamily="34" charset="0"/>
              </a:rPr>
              <a:t>SCHWERPUNKT</a:t>
            </a:r>
          </a:p>
        </p:txBody>
      </p:sp>
      <p:pic>
        <p:nvPicPr>
          <p:cNvPr id="7" name="Grafik 6" descr="Kurzhantel mit einfarbiger Füllung">
            <a:extLst>
              <a:ext uri="{FF2B5EF4-FFF2-40B4-BE49-F238E27FC236}">
                <a16:creationId xmlns:a16="http://schemas.microsoft.com/office/drawing/2014/main" id="{66A5EE20-1BDD-5B29-7FB9-874BB5E6BFB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14365" y="-65057"/>
            <a:ext cx="773209" cy="773209"/>
          </a:xfrm>
          <a:prstGeom prst="rect">
            <a:avLst/>
          </a:prstGeom>
        </p:spPr>
      </p:pic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4CBB179C-9BC1-C166-1115-7BE5095632F8}"/>
              </a:ext>
            </a:extLst>
          </p:cNvPr>
          <p:cNvSpPr/>
          <p:nvPr/>
        </p:nvSpPr>
        <p:spPr>
          <a:xfrm>
            <a:off x="1272755" y="1146826"/>
            <a:ext cx="9630540" cy="5194520"/>
          </a:xfrm>
          <a:prstGeom prst="roundRect">
            <a:avLst>
              <a:gd name="adj" fmla="val 7760"/>
            </a:avLst>
          </a:prstGeom>
          <a:solidFill>
            <a:schemeClr val="tx1">
              <a:lumMod val="85000"/>
              <a:lumOff val="1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8ACA99BB-9CFE-4C9E-E6C4-FBA759717C62}"/>
              </a:ext>
            </a:extLst>
          </p:cNvPr>
          <p:cNvSpPr/>
          <p:nvPr/>
        </p:nvSpPr>
        <p:spPr>
          <a:xfrm>
            <a:off x="1466148" y="1181815"/>
            <a:ext cx="9384422" cy="391228"/>
          </a:xfrm>
          <a:prstGeom prst="roundRect">
            <a:avLst>
              <a:gd name="adj" fmla="val 39030"/>
            </a:avLst>
          </a:prstGeom>
          <a:solidFill>
            <a:schemeClr val="tx1">
              <a:lumMod val="85000"/>
              <a:lumOff val="1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2C1F9A7-70C2-A83E-E4A8-BADDDFC9C718}"/>
              </a:ext>
            </a:extLst>
          </p:cNvPr>
          <p:cNvSpPr txBox="1"/>
          <p:nvPr/>
        </p:nvSpPr>
        <p:spPr>
          <a:xfrm>
            <a:off x="4912010" y="1087599"/>
            <a:ext cx="2718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i="0" dirty="0">
                <a:solidFill>
                  <a:srgbClr val="FFB500"/>
                </a:solidFill>
                <a:effectLst/>
                <a:latin typeface="Bahnschrift" panose="020B0502040204020203" pitchFamily="34" charset="0"/>
              </a:rPr>
              <a:t>. . .</a:t>
            </a:r>
          </a:p>
        </p:txBody>
      </p:sp>
      <p:pic>
        <p:nvPicPr>
          <p:cNvPr id="14" name="Grafik 13" descr="Ein Bild, das gelb, Zubehör, draußen enthält.&#10;&#10;Automatisch generierte Beschreibung">
            <a:extLst>
              <a:ext uri="{FF2B5EF4-FFF2-40B4-BE49-F238E27FC236}">
                <a16:creationId xmlns:a16="http://schemas.microsoft.com/office/drawing/2014/main" id="{62888787-D136-F480-991B-DD9EED371B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975" y="1721557"/>
            <a:ext cx="1707444" cy="1707444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2EDF7607-CF73-90C9-642E-E9497B0EFD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16" y="1763872"/>
            <a:ext cx="2218786" cy="1846289"/>
          </a:xfrm>
          <a:prstGeom prst="rect">
            <a:avLst/>
          </a:prstGeom>
        </p:spPr>
      </p:pic>
      <p:pic>
        <p:nvPicPr>
          <p:cNvPr id="4098" name="Picture 2" descr="Ambu® Perfit ACE Zervikalstütze">
            <a:extLst>
              <a:ext uri="{FF2B5EF4-FFF2-40B4-BE49-F238E27FC236}">
                <a16:creationId xmlns:a16="http://schemas.microsoft.com/office/drawing/2014/main" id="{712DB7E5-8FBB-8532-4519-202E229E0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825" y="1789167"/>
            <a:ext cx="1797663" cy="179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Grafik 27" descr="Ein Bild, das Behälter, Koffer, Zubehör, Objekte enthält.&#10;&#10;Automatisch generierte Beschreibung">
            <a:extLst>
              <a:ext uri="{FF2B5EF4-FFF2-40B4-BE49-F238E27FC236}">
                <a16:creationId xmlns:a16="http://schemas.microsoft.com/office/drawing/2014/main" id="{977BA7A6-4CBB-35A2-693E-3670A9D73E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070" y="1929369"/>
            <a:ext cx="2932926" cy="1541327"/>
          </a:xfrm>
          <a:prstGeom prst="rect">
            <a:avLst/>
          </a:prstGeom>
        </p:spPr>
      </p:pic>
      <p:pic>
        <p:nvPicPr>
          <p:cNvPr id="31" name="Grafik 30" descr="Ein Bild, das Elektronik, Kamera enthält.&#10;&#10;Automatisch generierte Beschreibung">
            <a:extLst>
              <a:ext uri="{FF2B5EF4-FFF2-40B4-BE49-F238E27FC236}">
                <a16:creationId xmlns:a16="http://schemas.microsoft.com/office/drawing/2014/main" id="{C4CE1E0C-3D11-8F49-F6C0-D28D49981D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752" y="4294798"/>
            <a:ext cx="2184722" cy="1456481"/>
          </a:xfrm>
          <a:prstGeom prst="rect">
            <a:avLst/>
          </a:prstGeom>
        </p:spPr>
      </p:pic>
      <p:pic>
        <p:nvPicPr>
          <p:cNvPr id="35" name="Grafik 34" descr="Ein Bild, das Screenshot, Text, Elektronik, Multimedia enthält.&#10;&#10;Automatisch generierte Beschreibung">
            <a:extLst>
              <a:ext uri="{FF2B5EF4-FFF2-40B4-BE49-F238E27FC236}">
                <a16:creationId xmlns:a16="http://schemas.microsoft.com/office/drawing/2014/main" id="{783ECD32-3D29-1561-B909-EA454616F3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808" y="4308215"/>
            <a:ext cx="1928363" cy="1429648"/>
          </a:xfrm>
          <a:prstGeom prst="rect">
            <a:avLst/>
          </a:prstGeom>
        </p:spPr>
      </p:pic>
      <p:pic>
        <p:nvPicPr>
          <p:cNvPr id="37" name="Grafik 36" descr="Ein Bild, das Spielzeug, Kleidung, rot, tragend enthält.&#10;&#10;Automatisch generierte Beschreibung">
            <a:extLst>
              <a:ext uri="{FF2B5EF4-FFF2-40B4-BE49-F238E27FC236}">
                <a16:creationId xmlns:a16="http://schemas.microsoft.com/office/drawing/2014/main" id="{4ED5F551-5A83-3BC8-E667-C12B4A4FE3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05" y="3979248"/>
            <a:ext cx="1928363" cy="1928363"/>
          </a:xfrm>
          <a:prstGeom prst="rect">
            <a:avLst/>
          </a:prstGeom>
        </p:spPr>
      </p:pic>
      <p:pic>
        <p:nvPicPr>
          <p:cNvPr id="39" name="Grafik 38" descr="Ein Bild, das Text, Flasche, Plastikflasche, Wasserflasche enthält.&#10;&#10;Automatisch generierte Beschreibung">
            <a:extLst>
              <a:ext uri="{FF2B5EF4-FFF2-40B4-BE49-F238E27FC236}">
                <a16:creationId xmlns:a16="http://schemas.microsoft.com/office/drawing/2014/main" id="{7B70877D-AD69-A0CC-ACE3-73E77B78246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712" y="3858755"/>
            <a:ext cx="2048856" cy="204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89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2F2671EE-D3A5-F694-88A8-FA63255C99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4" b="783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CB5B2662-E0CD-CFBE-8833-86539A62E2F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2667000" y="-2667000"/>
            <a:ext cx="6858000" cy="12192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5000"/>
                </a:schemeClr>
              </a:gs>
              <a:gs pos="100000">
                <a:schemeClr val="tx1">
                  <a:alpha val="65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3340327-FCC9-EBDC-D222-4A290DDA9529}"/>
              </a:ext>
            </a:extLst>
          </p:cNvPr>
          <p:cNvSpPr txBox="1"/>
          <p:nvPr/>
        </p:nvSpPr>
        <p:spPr>
          <a:xfrm>
            <a:off x="1446168" y="411206"/>
            <a:ext cx="105720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0" b="1" dirty="0">
                <a:solidFill>
                  <a:schemeClr val="bg1"/>
                </a:solidFill>
                <a:latin typeface="Bahnschrift" panose="020B0502040204020203" pitchFamily="34" charset="0"/>
              </a:rPr>
              <a:t>5. RTW (Rettungstransportwagen)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BCD9E865-A6AA-76EC-3C9E-776640454F34}"/>
              </a:ext>
            </a:extLst>
          </p:cNvPr>
          <p:cNvGrpSpPr/>
          <p:nvPr/>
        </p:nvGrpSpPr>
        <p:grpSpPr>
          <a:xfrm>
            <a:off x="383845" y="215065"/>
            <a:ext cx="856584" cy="1057200"/>
            <a:chOff x="7039641" y="3014701"/>
            <a:chExt cx="856584" cy="1057200"/>
          </a:xfrm>
        </p:grpSpPr>
        <p:sp>
          <p:nvSpPr>
            <p:cNvPr id="9" name="Rechteck: abgerundete Ecken 8">
              <a:extLst>
                <a:ext uri="{FF2B5EF4-FFF2-40B4-BE49-F238E27FC236}">
                  <a16:creationId xmlns:a16="http://schemas.microsoft.com/office/drawing/2014/main" id="{63644845-8851-4690-F5BF-B72C71E1F96A}"/>
                </a:ext>
              </a:extLst>
            </p:cNvPr>
            <p:cNvSpPr/>
            <p:nvPr/>
          </p:nvSpPr>
          <p:spPr>
            <a:xfrm>
              <a:off x="7048190" y="3014701"/>
              <a:ext cx="816036" cy="1057200"/>
            </a:xfrm>
            <a:prstGeom prst="roundRect">
              <a:avLst/>
            </a:prstGeom>
            <a:solidFill>
              <a:srgbClr val="9A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0" name="Grafik 9" descr="Krankenwagen mit einfarbiger Füllung">
              <a:extLst>
                <a:ext uri="{FF2B5EF4-FFF2-40B4-BE49-F238E27FC236}">
                  <a16:creationId xmlns:a16="http://schemas.microsoft.com/office/drawing/2014/main" id="{EA08D0C9-B8C4-4E65-C0D1-F7ACB7DE3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039641" y="3124867"/>
              <a:ext cx="856584" cy="856584"/>
            </a:xfrm>
            <a:prstGeom prst="rect">
              <a:avLst/>
            </a:prstGeom>
          </p:spPr>
        </p:pic>
      </p:grp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7F07F172-AE47-3E68-4395-7016A2C132F6}"/>
              </a:ext>
            </a:extLst>
          </p:cNvPr>
          <p:cNvSpPr/>
          <p:nvPr/>
        </p:nvSpPr>
        <p:spPr>
          <a:xfrm>
            <a:off x="8787440" y="58383"/>
            <a:ext cx="3346829" cy="501692"/>
          </a:xfrm>
          <a:prstGeom prst="roundRect">
            <a:avLst/>
          </a:pr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222BBD4-CBE6-22FE-0679-BD4F3EE64856}"/>
              </a:ext>
            </a:extLst>
          </p:cNvPr>
          <p:cNvSpPr txBox="1"/>
          <p:nvPr/>
        </p:nvSpPr>
        <p:spPr>
          <a:xfrm>
            <a:off x="9652958" y="83021"/>
            <a:ext cx="24813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b="1" dirty="0">
                <a:solidFill>
                  <a:schemeClr val="bg1"/>
                </a:solidFill>
                <a:latin typeface="Bahnschrift" panose="020B0502040204020203" pitchFamily="34" charset="0"/>
              </a:rPr>
              <a:t>SCHWERPUNKT</a:t>
            </a:r>
          </a:p>
        </p:txBody>
      </p:sp>
      <p:pic>
        <p:nvPicPr>
          <p:cNvPr id="13" name="Grafik 12" descr="Kurzhantel mit einfarbiger Füllung">
            <a:extLst>
              <a:ext uri="{FF2B5EF4-FFF2-40B4-BE49-F238E27FC236}">
                <a16:creationId xmlns:a16="http://schemas.microsoft.com/office/drawing/2014/main" id="{ED8D3BFA-83F2-406D-BA81-F0FDB0F7BEC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14365" y="-65057"/>
            <a:ext cx="773209" cy="773209"/>
          </a:xfrm>
          <a:prstGeom prst="rect">
            <a:avLst/>
          </a:prstGeom>
        </p:spPr>
      </p:pic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A27A535B-E300-09FE-DA97-0B564FF79EA0}"/>
              </a:ext>
            </a:extLst>
          </p:cNvPr>
          <p:cNvSpPr/>
          <p:nvPr/>
        </p:nvSpPr>
        <p:spPr>
          <a:xfrm>
            <a:off x="939649" y="1887816"/>
            <a:ext cx="10312702" cy="4205166"/>
          </a:xfrm>
          <a:prstGeom prst="roundRect">
            <a:avLst>
              <a:gd name="adj" fmla="val 7760"/>
            </a:avLst>
          </a:prstGeom>
          <a:solidFill>
            <a:schemeClr val="tx1">
              <a:lumMod val="85000"/>
              <a:lumOff val="1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0213648-7101-11CD-BB96-31093918DB2C}"/>
              </a:ext>
            </a:extLst>
          </p:cNvPr>
          <p:cNvSpPr txBox="1"/>
          <p:nvPr/>
        </p:nvSpPr>
        <p:spPr>
          <a:xfrm>
            <a:off x="1240429" y="1888936"/>
            <a:ext cx="31935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chemeClr val="bg1"/>
                </a:solidFill>
                <a:latin typeface="Bahnschrift" panose="020B0502040204020203" pitchFamily="34" charset="0"/>
              </a:rPr>
              <a:t>Allgemeine Infos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E038B76-3836-CD00-2B6A-2B6BD6CAA720}"/>
              </a:ext>
            </a:extLst>
          </p:cNvPr>
          <p:cNvSpPr txBox="1"/>
          <p:nvPr/>
        </p:nvSpPr>
        <p:spPr>
          <a:xfrm>
            <a:off x="1851610" y="2597225"/>
            <a:ext cx="37641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Bahnschrift" panose="020B0502040204020203" pitchFamily="34" charset="0"/>
              </a:rPr>
              <a:t>- Wer beschafft die </a:t>
            </a:r>
            <a:r>
              <a:rPr lang="de-DE" sz="2400" dirty="0" err="1">
                <a:solidFill>
                  <a:schemeClr val="bg1"/>
                </a:solidFill>
                <a:latin typeface="Bahnschrift" panose="020B0502040204020203" pitchFamily="34" charset="0"/>
              </a:rPr>
              <a:t>RTW´s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E38B522-7347-7C3A-673C-5170CEA833F9}"/>
              </a:ext>
            </a:extLst>
          </p:cNvPr>
          <p:cNvSpPr txBox="1"/>
          <p:nvPr/>
        </p:nvSpPr>
        <p:spPr>
          <a:xfrm>
            <a:off x="1851610" y="3058890"/>
            <a:ext cx="40057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Bahnschrift" panose="020B0502040204020203" pitchFamily="34" charset="0"/>
              </a:rPr>
              <a:t>- Was für Blaulicht gibt es ?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EBF2A067-9EFF-8E22-A4B1-712FD9D8B2FB}"/>
              </a:ext>
            </a:extLst>
          </p:cNvPr>
          <p:cNvSpPr txBox="1"/>
          <p:nvPr/>
        </p:nvSpPr>
        <p:spPr>
          <a:xfrm>
            <a:off x="1851610" y="3520555"/>
            <a:ext cx="55929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Bahnschrift" panose="020B0502040204020203" pitchFamily="34" charset="0"/>
              </a:rPr>
              <a:t>- Welche Signalanlagensysteme gibt es 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C3378F04-B52E-DEB3-D9EC-59AA1D2F866D}"/>
              </a:ext>
            </a:extLst>
          </p:cNvPr>
          <p:cNvSpPr txBox="1"/>
          <p:nvPr/>
        </p:nvSpPr>
        <p:spPr>
          <a:xfrm>
            <a:off x="1851609" y="3987087"/>
            <a:ext cx="55929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Bahnschrift" panose="020B0502040204020203" pitchFamily="34" charset="0"/>
              </a:rPr>
              <a:t>- Wie schwer darf ein Patient sein ?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771E67C-30BC-BA52-EB01-25C6047882A3}"/>
              </a:ext>
            </a:extLst>
          </p:cNvPr>
          <p:cNvSpPr txBox="1"/>
          <p:nvPr/>
        </p:nvSpPr>
        <p:spPr>
          <a:xfrm>
            <a:off x="1851609" y="4446820"/>
            <a:ext cx="55929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Bahnschrift" panose="020B0502040204020203" pitchFamily="34" charset="0"/>
              </a:rPr>
              <a:t>- Wie viel kostet ein RTW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52348F54-5CEA-9267-DE76-62352037CA67}"/>
              </a:ext>
            </a:extLst>
          </p:cNvPr>
          <p:cNvSpPr txBox="1"/>
          <p:nvPr/>
        </p:nvSpPr>
        <p:spPr>
          <a:xfrm>
            <a:off x="1851609" y="4901198"/>
            <a:ext cx="55929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Bahnschrift" panose="020B0502040204020203" pitchFamily="34" charset="0"/>
              </a:rPr>
              <a:t>- Fahrzeug Infos Bayern RTW 2023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E9792AC1-E317-DD6C-84CB-F2CDBE3F9086}"/>
              </a:ext>
            </a:extLst>
          </p:cNvPr>
          <p:cNvSpPr txBox="1"/>
          <p:nvPr/>
        </p:nvSpPr>
        <p:spPr>
          <a:xfrm>
            <a:off x="1851609" y="5358935"/>
            <a:ext cx="55929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Bahnschrift" panose="020B0502040204020203" pitchFamily="34" charset="0"/>
              </a:rPr>
              <a:t>- Welche Rechtlichen Hürden gibt es</a:t>
            </a:r>
            <a:endParaRPr lang="de-D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801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/>
      <p:bldP spid="17" grpId="0"/>
      <p:bldP spid="18" grpId="0"/>
      <p:bldP spid="22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0CE24463-A6B2-E6B2-9A75-3D57006A4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0" r="22206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F849AFE6-FC64-FA26-D11D-6D9E0A0609A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048" y="-1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73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728F1B1A-7A8A-AE83-15C4-62798D176349}"/>
              </a:ext>
            </a:extLst>
          </p:cNvPr>
          <p:cNvSpPr/>
          <p:nvPr/>
        </p:nvSpPr>
        <p:spPr>
          <a:xfrm>
            <a:off x="533400" y="236328"/>
            <a:ext cx="3209924" cy="553998"/>
          </a:xfrm>
          <a:prstGeom prst="round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 descr="Martinshorn mit einfarbiger Füllung">
            <a:extLst>
              <a:ext uri="{FF2B5EF4-FFF2-40B4-BE49-F238E27FC236}">
                <a16:creationId xmlns:a16="http://schemas.microsoft.com/office/drawing/2014/main" id="{C6CCE456-684E-1E02-DBDE-346C718450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9968" y="221002"/>
            <a:ext cx="569314" cy="56931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2F133237-EF05-6D1B-FFE4-75F554040F8F}"/>
              </a:ext>
            </a:extLst>
          </p:cNvPr>
          <p:cNvSpPr txBox="1"/>
          <p:nvPr/>
        </p:nvSpPr>
        <p:spPr>
          <a:xfrm>
            <a:off x="1435849" y="236318"/>
            <a:ext cx="23074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chemeClr val="bg1"/>
                </a:solidFill>
                <a:latin typeface="Bahnschrift" panose="020B0502040204020203" pitchFamily="34" charset="0"/>
              </a:rPr>
              <a:t>S c h l u s s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E40526B-0D9A-5A81-EB41-F3B816D77F3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619625" y="1066516"/>
            <a:ext cx="6203950" cy="3345594"/>
            <a:chOff x="4619625" y="1066516"/>
            <a:chExt cx="6203950" cy="3345594"/>
          </a:xfrm>
          <a:solidFill>
            <a:srgbClr val="FF0000"/>
          </a:solidFill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E3E032B7-6465-AFAE-FEB1-5A41E8358D1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 rot="20950482">
              <a:off x="6506237" y="1066516"/>
              <a:ext cx="2628238" cy="93871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DE" sz="5500" b="1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DANKE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32801CAA-6161-51CC-B5E6-BBAFFD13ADA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49683" y="2663088"/>
              <a:ext cx="1761463" cy="93871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DE" sz="5500" b="1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IHRE</a:t>
              </a: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49C15FB4-D816-0721-82D7-B2B67626BDE7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 rot="1258035">
              <a:off x="5923269" y="2070889"/>
              <a:ext cx="1551913" cy="93871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DE" sz="5500" b="1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FÜR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F45EF761-93D2-D01D-867C-4C95F92BF2B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 rot="21297599">
              <a:off x="4619625" y="3473391"/>
              <a:ext cx="6203950" cy="93871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DE" sz="5500" b="1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AUFMERKSAMKEIT </a:t>
              </a:r>
            </a:p>
          </p:txBody>
        </p:sp>
      </p:grpSp>
      <p:pic>
        <p:nvPicPr>
          <p:cNvPr id="7174" name="Picture 6" descr="Fragen zum Thema: &quot;Kennenlernen&quot;. Hier erhältst du Antworten!">
            <a:extLst>
              <a:ext uri="{FF2B5EF4-FFF2-40B4-BE49-F238E27FC236}">
                <a16:creationId xmlns:a16="http://schemas.microsoft.com/office/drawing/2014/main" id="{B8933A3D-74F6-0887-BFE5-5EB23F867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07" b="97196" l="10000" r="90000">
                        <a14:foregroundMark x1="40750" y1="92710" x2="40750" y2="92710"/>
                        <a14:foregroundMark x1="40250" y1="96822" x2="40250" y2="96822"/>
                        <a14:foregroundMark x1="39625" y1="97196" x2="39625" y2="97196"/>
                        <a14:backgroundMark x1="46500" y1="58879" x2="46500" y2="58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25" t="15982" r="34860" b="1776"/>
          <a:stretch/>
        </p:blipFill>
        <p:spPr bwMode="auto">
          <a:xfrm rot="331574">
            <a:off x="-280030" y="2796499"/>
            <a:ext cx="2972959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99D5D476-24A2-399B-5881-6A80769E0871}"/>
              </a:ext>
            </a:extLst>
          </p:cNvPr>
          <p:cNvGrpSpPr/>
          <p:nvPr/>
        </p:nvGrpSpPr>
        <p:grpSpPr>
          <a:xfrm>
            <a:off x="1098718" y="1276008"/>
            <a:ext cx="4324024" cy="1934071"/>
            <a:chOff x="1098718" y="1276008"/>
            <a:chExt cx="4324024" cy="1934071"/>
          </a:xfrm>
          <a:solidFill>
            <a:srgbClr val="0070C0"/>
          </a:solidFill>
        </p:grpSpPr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3558950C-EAC2-DF91-FCF6-A24FEE211131}"/>
                </a:ext>
              </a:extLst>
            </p:cNvPr>
            <p:cNvSpPr txBox="1"/>
            <p:nvPr/>
          </p:nvSpPr>
          <p:spPr>
            <a:xfrm rot="20950482">
              <a:off x="1098718" y="1276008"/>
              <a:ext cx="2049418" cy="93871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DE" sz="5500" b="1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NOCH</a:t>
              </a: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0C974623-D011-20AE-6DC1-AD876D000E15}"/>
                </a:ext>
              </a:extLst>
            </p:cNvPr>
            <p:cNvSpPr txBox="1"/>
            <p:nvPr/>
          </p:nvSpPr>
          <p:spPr>
            <a:xfrm rot="405171">
              <a:off x="2068298" y="2271360"/>
              <a:ext cx="3354444" cy="93871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DE" sz="5500" b="1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FRAGEN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364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630FBF0-E750-9B5E-7898-A3AE1D04CE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 r="3888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7458EDB6-E023-C367-13E5-9FB40DD99E5E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34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DB5F25F-6056-49E3-654F-5AEAF0C0866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2667000" y="-2667000"/>
            <a:ext cx="6858000" cy="12192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40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5EE4A8B-EB74-F8E4-791A-6D8C4E98978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0996" y="170121"/>
            <a:ext cx="57628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>
                <a:solidFill>
                  <a:schemeClr val="bg1"/>
                </a:solidFill>
                <a:latin typeface="Bahnschrift" panose="020B0502040204020203" pitchFamily="34" charset="0"/>
              </a:rPr>
              <a:t>G l i e d e r u n g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3D4401A-3C21-060F-B729-E494932898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44" l="0" r="99901">
                        <a14:foregroundMark x1="3306" y1="15697" x2="2772" y2="86895"/>
                        <a14:foregroundMark x1="3324" y1="13297" x2="3314" y2="14690"/>
                        <a14:foregroundMark x1="3545" y1="90981" x2="3770" y2="92170"/>
                        <a14:foregroundMark x1="2772" y1="86895" x2="3440" y2="90424"/>
                        <a14:foregroundMark x1="14110" y1="98828" x2="15352" y2="98851"/>
                        <a14:foregroundMark x1="11625" y1="98782" x2="12243" y2="98793"/>
                        <a14:foregroundMark x1="76084" y1="96587" x2="90693" y2="95320"/>
                        <a14:foregroundMark x1="90693" y1="95320" x2="96139" y2="84399"/>
                        <a14:foregroundMark x1="96139" y1="84399" x2="95050" y2="18877"/>
                        <a14:foregroundMark x1="95050" y1="18877" x2="92079" y2="9828"/>
                        <a14:foregroundMark x1="92079" y1="9828" x2="6230" y2="5881"/>
                        <a14:foregroundMark x1="3409" y1="91735" x2="11386" y2="96568"/>
                        <a14:foregroundMark x1="51657" y1="97030" x2="52178" y2="97036"/>
                        <a14:foregroundMark x1="11386" y1="96568" x2="36463" y2="96856"/>
                        <a14:foregroundMark x1="75940" y1="95180" x2="88119" y2="94228"/>
                        <a14:foregroundMark x1="52178" y1="97036" x2="59522" y2="96462"/>
                        <a14:foregroundMark x1="88119" y1="94228" x2="95842" y2="84711"/>
                        <a14:foregroundMark x1="95842" y1="84711" x2="98515" y2="24025"/>
                        <a14:foregroundMark x1="98515" y1="24025" x2="96565" y2="7329"/>
                        <a14:foregroundMark x1="94371" y1="4524" x2="23960" y2="4524"/>
                        <a14:foregroundMark x1="13960" y1="50234" x2="31386" y2="63495"/>
                        <a14:foregroundMark x1="31386" y1="63495" x2="29901" y2="44930"/>
                        <a14:foregroundMark x1="29901" y1="44930" x2="48614" y2="47114"/>
                        <a14:foregroundMark x1="48614" y1="47114" x2="67525" y2="30109"/>
                        <a14:foregroundMark x1="19901" y1="31981" x2="14752" y2="55538"/>
                        <a14:foregroundMark x1="7525" y1="29953" x2="12871" y2="60374"/>
                        <a14:foregroundMark x1="9802" y1="22309" x2="12178" y2="55226"/>
                        <a14:foregroundMark x1="10990" y1="17629" x2="11287" y2="46334"/>
                        <a14:foregroundMark x1="14356" y1="19033" x2="24653" y2="59750"/>
                        <a14:foregroundMark x1="20297" y1="22153" x2="23564" y2="56630"/>
                        <a14:foregroundMark x1="23366" y1="22621" x2="22970" y2="56630"/>
                        <a14:foregroundMark x1="19901" y1="28393" x2="13564" y2="60686"/>
                        <a14:foregroundMark x1="13564" y1="60686" x2="8911" y2="64899"/>
                        <a14:foregroundMark x1="1782" y1="32449" x2="5545" y2="60062"/>
                        <a14:foregroundMark x1="5545" y1="60062" x2="9010" y2="70047"/>
                        <a14:foregroundMark x1="13168" y1="46958" x2="13168" y2="83307"/>
                        <a14:foregroundMark x1="13168" y1="83307" x2="12475" y2="75039"/>
                        <a14:foregroundMark x1="9010" y1="49610" x2="10000" y2="81903"/>
                        <a14:foregroundMark x1="10000" y1="65055" x2="18515" y2="90640"/>
                        <a14:foregroundMark x1="13861" y1="85959" x2="35446" y2="84711"/>
                        <a14:foregroundMark x1="14356" y1="85023" x2="44752" y2="86115"/>
                        <a14:foregroundMark x1="44752" y1="86115" x2="18020" y2="89236"/>
                        <a14:foregroundMark x1="18020" y1="89236" x2="45545" y2="89548"/>
                        <a14:foregroundMark x1="59406" y1="91108" x2="30099" y2="89392"/>
                        <a14:foregroundMark x1="30099" y1="89392" x2="42178" y2="87520"/>
                        <a14:foregroundMark x1="42178" y1="87520" x2="47426" y2="93136"/>
                        <a14:foregroundMark x1="47426" y1="93136" x2="62277" y2="90172"/>
                        <a14:foregroundMark x1="62277" y1="90172" x2="44950" y2="93292"/>
                        <a14:foregroundMark x1="44950" y1="93292" x2="49802" y2="92980"/>
                        <a14:foregroundMark x1="14471" y1="97936" x2="15622" y2="98181"/>
                        <a14:foregroundMark x1="6374" y1="96209" x2="12739" y2="97566"/>
                        <a14:foregroundMark x1="93960" y1="94696" x2="98020" y2="79875"/>
                        <a14:foregroundMark x1="98020" y1="79875" x2="99208" y2="39938"/>
                        <a14:foregroundMark x1="84419" y1="3471" x2="6832" y2="5460"/>
                        <a14:foregroundMark x1="32376" y1="27145" x2="24059" y2="39470"/>
                        <a14:foregroundMark x1="24059" y1="39470" x2="31584" y2="39002"/>
                        <a14:foregroundMark x1="31584" y1="39002" x2="14356" y2="36193"/>
                        <a14:foregroundMark x1="14356" y1="36193" x2="19109" y2="53354"/>
                        <a14:foregroundMark x1="19109" y1="53354" x2="30396" y2="54914"/>
                        <a14:foregroundMark x1="30396" y1="54914" x2="41782" y2="40718"/>
                        <a14:foregroundMark x1="41782" y1="40718" x2="42475" y2="74571"/>
                        <a14:foregroundMark x1="42475" y1="74571" x2="48119" y2="87207"/>
                        <a14:foregroundMark x1="48119" y1="87207" x2="84158" y2="52262"/>
                        <a14:foregroundMark x1="84158" y1="52262" x2="72970" y2="50702"/>
                        <a14:foregroundMark x1="72970" y1="50702" x2="65842" y2="37441"/>
                        <a14:foregroundMark x1="65842" y1="37441" x2="47624" y2="65367"/>
                        <a14:foregroundMark x1="47624" y1="65367" x2="46337" y2="35725"/>
                        <a14:foregroundMark x1="46337" y1="35725" x2="43564" y2="55694"/>
                        <a14:foregroundMark x1="96337" y1="8268" x2="95050" y2="5148"/>
                        <a14:foregroundMark x1="48911" y1="2496" x2="62772" y2="2964"/>
                        <a14:foregroundMark x1="62772" y1="2964" x2="92268" y2="802"/>
                        <a14:foregroundMark x1="47826" y1="97606" x2="51782" y2="95788"/>
                        <a14:foregroundMark x1="97217" y1="92350" x2="95149" y2="95008"/>
                        <a14:foregroundMark x1="60396" y1="95164" x2="73824" y2="97448"/>
                        <a14:foregroundMark x1="59703" y1="97816" x2="62376" y2="98752"/>
                        <a14:foregroundMark x1="91311" y1="99678" x2="62871" y2="99376"/>
                        <a14:foregroundMark x1="30594" y1="41186" x2="27525" y2="59750"/>
                        <a14:foregroundMark x1="27525" y1="59750" x2="36634" y2="91732"/>
                        <a14:foregroundMark x1="36634" y1="91732" x2="21980" y2="94540"/>
                        <a14:foregroundMark x1="52277" y1="1404" x2="8614" y2="1248"/>
                        <a14:foregroundMark x1="90953" y1="98882" x2="88713" y2="99376"/>
                        <a14:foregroundMark x1="96534" y1="95452" x2="96634" y2="91420"/>
                        <a14:foregroundMark x1="96634" y1="91420" x2="97365" y2="90091"/>
                        <a14:foregroundMark x1="91804" y1="1952" x2="87822" y2="1560"/>
                        <a14:foregroundMark x1="7228" y1="1872" x2="23960" y2="1404"/>
                        <a14:foregroundMark x1="1050" y1="1546" x2="693" y2="0"/>
                        <a14:foregroundMark x1="693" y1="75663" x2="0" y2="83775"/>
                        <a14:foregroundMark x1="0" y1="83775" x2="0" y2="83775"/>
                        <a14:foregroundMark x1="891" y1="68019" x2="1028" y2="89038"/>
                        <a14:foregroundMark x1="9185" y1="99253" x2="14554" y2="99688"/>
                        <a14:foregroundMark x1="14554" y1="99688" x2="32970" y2="99220"/>
                        <a14:foregroundMark x1="32970" y1="99220" x2="64554" y2="99376"/>
                        <a14:foregroundMark x1="95644" y1="93604" x2="96706" y2="94943"/>
                        <a14:foregroundMark x1="98317" y1="86895" x2="99901" y2="84711"/>
                        <a14:foregroundMark x1="1115" y1="11955" x2="495" y2="12949"/>
                        <a14:foregroundMark x1="5842" y1="4368" x2="1847" y2="10780"/>
                        <a14:foregroundMark x1="5149" y1="5928" x2="2772" y2="18721"/>
                        <a14:foregroundMark x1="4356" y1="9828" x2="3564" y2="17317"/>
                        <a14:foregroundMark x1="4851" y1="9984" x2="5149" y2="15913"/>
                        <a14:foregroundMark x1="5545" y1="3120" x2="1881" y2="7956"/>
                        <a14:foregroundMark x1="5050" y1="80655" x2="3559" y2="91748"/>
                        <a14:foregroundMark x1="5248" y1="79563" x2="5050" y2="84243"/>
                        <a14:foregroundMark x1="792" y1="85959" x2="5149" y2="95008"/>
                        <a14:foregroundMark x1="5149" y1="95008" x2="6832" y2="97036"/>
                        <a14:foregroundMark x1="1287" y1="89392" x2="3861" y2="94696"/>
                        <a14:foregroundMark x1="2475" y1="92044" x2="4455" y2="95788"/>
                        <a14:foregroundMark x1="3465" y1="94228" x2="4653" y2="96412"/>
                        <a14:foregroundMark x1="98963" y1="87988" x2="95644" y2="95632"/>
                        <a14:foregroundMark x1="99505" y1="86739" x2="99098" y2="87676"/>
                        <a14:foregroundMark x1="98778" y1="87988" x2="95388" y2="97128"/>
                        <a14:foregroundMark x1="99010" y1="87363" x2="98894" y2="87676"/>
                        <a14:foregroundMark x1="98911" y1="89392" x2="95035" y2="96392"/>
                        <a14:foregroundMark x1="98819" y1="87988" x2="98416" y2="91264"/>
                        <a14:foregroundMark x1="99010" y1="86427" x2="98857" y2="87676"/>
                        <a14:foregroundMark x1="99703" y1="87676" x2="99703" y2="87676"/>
                        <a14:foregroundMark x1="99505" y1="87832" x2="99604" y2="87832"/>
                        <a14:backgroundMark x1="1881" y1="3432" x2="1659" y2="4830"/>
                        <a14:backgroundMark x1="2673" y1="2652" x2="3267" y2="2496"/>
                        <a14:backgroundMark x1="1683" y1="3900" x2="3465" y2="2340"/>
                        <a14:backgroundMark x1="1881" y1="2184" x2="1089" y2="5772"/>
                        <a14:backgroundMark x1="990" y1="2496" x2="693" y2="4680"/>
                        <a14:backgroundMark x1="1089" y1="3120" x2="792" y2="0"/>
                        <a14:backgroundMark x1="1089" y1="2496" x2="1386" y2="468"/>
                        <a14:backgroundMark x1="1089" y1="3120" x2="1188" y2="312"/>
                        <a14:backgroundMark x1="990" y1="4212" x2="1584" y2="156"/>
                        <a14:backgroundMark x1="1683" y1="1560" x2="1683" y2="936"/>
                        <a14:backgroundMark x1="1141" y1="6938" x2="868" y2="8588"/>
                        <a14:backgroundMark x1="990" y1="3900" x2="767" y2="6008"/>
                        <a14:backgroundMark x1="735" y1="6379" x2="521" y2="9145"/>
                        <a14:backgroundMark x1="891" y1="4368" x2="764" y2="6012"/>
                        <a14:backgroundMark x1="891" y1="7956" x2="689" y2="8876"/>
                        <a14:backgroundMark x1="4851" y1="1716" x2="4820" y2="2124"/>
                        <a14:backgroundMark x1="495" y1="8268" x2="0" y2="11544"/>
                        <a14:backgroundMark x1="1519" y1="94878" x2="2475" y2="99220"/>
                        <a14:backgroundMark x1="2475" y1="99220" x2="2475" y2="99220"/>
                        <a14:backgroundMark x1="3683" y1="97495" x2="4554" y2="99220"/>
                        <a14:backgroundMark x1="4554" y1="99220" x2="6238" y2="99688"/>
                        <a14:backgroundMark x1="5638" y1="98763" x2="8911" y2="99844"/>
                        <a14:backgroundMark x1="3254" y1="97975" x2="5496" y2="98716"/>
                        <a14:backgroundMark x1="1188" y1="95009" x2="1287" y2="97192"/>
                        <a14:backgroundMark x1="119" y1="90593" x2="0" y2="90328"/>
                        <a14:backgroundMark x1="412" y1="86348" x2="297" y2="85803"/>
                        <a14:backgroundMark x1="495" y1="90172" x2="99" y2="88456"/>
                        <a14:backgroundMark x1="97479" y1="96742" x2="99505" y2="95476"/>
                        <a14:backgroundMark x1="93762" y1="99064" x2="95681" y2="97865"/>
                        <a14:backgroundMark x1="99505" y1="95476" x2="99712" y2="91962"/>
                        <a14:backgroundMark x1="99378" y1="92566" x2="98713" y2="95476"/>
                        <a14:backgroundMark x1="94455" y1="99064" x2="91386" y2="99844"/>
                        <a14:backgroundMark x1="99109" y1="97036" x2="99604" y2="98284"/>
                        <a14:backgroundMark x1="99406" y1="97192" x2="99406" y2="99376"/>
                        <a14:backgroundMark x1="98694" y1="93800" x2="98119" y2="96724"/>
                        <a14:backgroundMark x1="95941" y1="98284" x2="93960" y2="99064"/>
                        <a14:backgroundMark x1="99802" y1="91264" x2="99901" y2="90484"/>
                        <a14:backgroundMark x1="99901" y1="89080" x2="99901" y2="88924"/>
                        <a14:backgroundMark x1="99901" y1="87988" x2="99901" y2="87988"/>
                        <a14:backgroundMark x1="99901" y1="87832" x2="99901" y2="87832"/>
                        <a14:backgroundMark x1="99901" y1="87676" x2="99901" y2="87676"/>
                        <a14:backgroundMark x1="94356" y1="1716" x2="99109" y2="5148"/>
                        <a14:backgroundMark x1="99109" y1="5148" x2="99901" y2="11700"/>
                        <a14:backgroundMark x1="97327" y1="1560" x2="99604" y2="1404"/>
                        <a14:backgroundMark x1="97327" y1="1716" x2="99010" y2="1872"/>
                        <a14:backgroundMark x1="98119" y1="3276" x2="99901" y2="11388"/>
                        <a14:backgroundMark x1="99901" y1="11388" x2="99901" y2="13261"/>
                        <a14:backgroundMark x1="99901" y1="14665" x2="99901" y2="14665"/>
                        <a14:backgroundMark x1="99901" y1="14977" x2="99901" y2="14977"/>
                        <a14:backgroundMark x1="99901" y1="16849" x2="99901" y2="16849"/>
                        <a14:backgroundMark x1="93663" y1="1248" x2="93663" y2="1248"/>
                        <a14:backgroundMark x1="93168" y1="936" x2="93168" y2="936"/>
                        <a14:backgroundMark x1="92772" y1="936" x2="92772" y2="936"/>
                        <a14:backgroundMark x1="92277" y1="780" x2="98317" y2="780"/>
                      </a14:backgroundRemoval>
                    </a14:imgEffect>
                  </a14:imgLayer>
                </a14:imgProps>
              </a:ext>
            </a:extLst>
          </a:blip>
          <a:srcRect l="450" t="1192" b="1350"/>
          <a:stretch/>
        </p:blipFill>
        <p:spPr>
          <a:xfrm>
            <a:off x="2004743" y="1314631"/>
            <a:ext cx="7552724" cy="469265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53418303-4B50-86A7-26FB-D2487CF942F6}"/>
              </a:ext>
            </a:extLst>
          </p:cNvPr>
          <p:cNvSpPr/>
          <p:nvPr/>
        </p:nvSpPr>
        <p:spPr>
          <a:xfrm>
            <a:off x="2867025" y="2705100"/>
            <a:ext cx="5438775" cy="17526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A3D61BDA-A318-1C7E-0B01-3CF3131F6E72}"/>
              </a:ext>
            </a:extLst>
          </p:cNvPr>
          <p:cNvGrpSpPr/>
          <p:nvPr/>
        </p:nvGrpSpPr>
        <p:grpSpPr>
          <a:xfrm>
            <a:off x="7039641" y="3014701"/>
            <a:ext cx="856584" cy="1057200"/>
            <a:chOff x="7039641" y="3014701"/>
            <a:chExt cx="856584" cy="1057200"/>
          </a:xfrm>
        </p:grpSpPr>
        <p:sp>
          <p:nvSpPr>
            <p:cNvPr id="39" name="Rechteck: abgerundete Ecken 38">
              <a:extLst>
                <a:ext uri="{FF2B5EF4-FFF2-40B4-BE49-F238E27FC236}">
                  <a16:creationId xmlns:a16="http://schemas.microsoft.com/office/drawing/2014/main" id="{CAC35059-401A-A693-3490-0307D107CCEE}"/>
                </a:ext>
              </a:extLst>
            </p:cNvPr>
            <p:cNvSpPr/>
            <p:nvPr/>
          </p:nvSpPr>
          <p:spPr>
            <a:xfrm>
              <a:off x="7048190" y="3014701"/>
              <a:ext cx="816036" cy="1057200"/>
            </a:xfrm>
            <a:prstGeom prst="roundRect">
              <a:avLst/>
            </a:prstGeom>
            <a:solidFill>
              <a:srgbClr val="9A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3" name="Grafik 22" descr="Krankenwagen mit einfarbiger Füllung">
              <a:extLst>
                <a:ext uri="{FF2B5EF4-FFF2-40B4-BE49-F238E27FC236}">
                  <a16:creationId xmlns:a16="http://schemas.microsoft.com/office/drawing/2014/main" id="{6DB64D74-5CA4-493B-BAE5-F62D3F041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039641" y="3124867"/>
              <a:ext cx="856584" cy="856584"/>
            </a:xfrm>
            <a:prstGeom prst="rect">
              <a:avLst/>
            </a:prstGeom>
          </p:spPr>
        </p:pic>
      </p:grp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6A14F3C2-D8F2-1F85-4730-B5730DCC2126}"/>
              </a:ext>
            </a:extLst>
          </p:cNvPr>
          <p:cNvGrpSpPr/>
          <p:nvPr/>
        </p:nvGrpSpPr>
        <p:grpSpPr>
          <a:xfrm>
            <a:off x="5219652" y="3020259"/>
            <a:ext cx="821693" cy="1057200"/>
            <a:chOff x="5219652" y="3020259"/>
            <a:chExt cx="821693" cy="1057200"/>
          </a:xfrm>
        </p:grpSpPr>
        <p:sp>
          <p:nvSpPr>
            <p:cNvPr id="43" name="Rechteck: abgerundete Ecken 42">
              <a:extLst>
                <a:ext uri="{FF2B5EF4-FFF2-40B4-BE49-F238E27FC236}">
                  <a16:creationId xmlns:a16="http://schemas.microsoft.com/office/drawing/2014/main" id="{07381B10-4705-C83D-C0B4-AA4B2FFE0813}"/>
                </a:ext>
              </a:extLst>
            </p:cNvPr>
            <p:cNvSpPr/>
            <p:nvPr/>
          </p:nvSpPr>
          <p:spPr>
            <a:xfrm>
              <a:off x="5225309" y="3020259"/>
              <a:ext cx="816036" cy="1057200"/>
            </a:xfrm>
            <a:prstGeom prst="roundRect">
              <a:avLst/>
            </a:prstGeom>
            <a:solidFill>
              <a:srgbClr val="9A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5" name="Grafik 24" descr="Reanimation mit einfarbiger Füllung">
              <a:extLst>
                <a:ext uri="{FF2B5EF4-FFF2-40B4-BE49-F238E27FC236}">
                  <a16:creationId xmlns:a16="http://schemas.microsoft.com/office/drawing/2014/main" id="{128DDE5F-5280-F38C-F8B8-D3E85F9C5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219652" y="3127149"/>
              <a:ext cx="797151" cy="797151"/>
            </a:xfrm>
            <a:prstGeom prst="rect">
              <a:avLst/>
            </a:prstGeom>
          </p:spPr>
        </p:pic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05D82E0C-F91C-1403-1C2C-0F16E211782C}"/>
              </a:ext>
            </a:extLst>
          </p:cNvPr>
          <p:cNvGrpSpPr/>
          <p:nvPr/>
        </p:nvGrpSpPr>
        <p:grpSpPr>
          <a:xfrm>
            <a:off x="4311676" y="3020259"/>
            <a:ext cx="816036" cy="1057200"/>
            <a:chOff x="4311676" y="3020259"/>
            <a:chExt cx="816036" cy="1057200"/>
          </a:xfrm>
        </p:grpSpPr>
        <p:sp>
          <p:nvSpPr>
            <p:cNvPr id="44" name="Rechteck: abgerundete Ecken 43">
              <a:extLst>
                <a:ext uri="{FF2B5EF4-FFF2-40B4-BE49-F238E27FC236}">
                  <a16:creationId xmlns:a16="http://schemas.microsoft.com/office/drawing/2014/main" id="{54B05825-7D9E-329D-B4B8-A152343B2A61}"/>
                </a:ext>
              </a:extLst>
            </p:cNvPr>
            <p:cNvSpPr/>
            <p:nvPr/>
          </p:nvSpPr>
          <p:spPr>
            <a:xfrm>
              <a:off x="4311676" y="3020259"/>
              <a:ext cx="816036" cy="1057200"/>
            </a:xfrm>
            <a:prstGeom prst="roundRect">
              <a:avLst/>
            </a:prstGeom>
            <a:solidFill>
              <a:srgbClr val="9A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7" name="Grafik 26" descr="Verbandskasten mit einfarbiger Füllung">
              <a:extLst>
                <a:ext uri="{FF2B5EF4-FFF2-40B4-BE49-F238E27FC236}">
                  <a16:creationId xmlns:a16="http://schemas.microsoft.com/office/drawing/2014/main" id="{E4D055F1-45DD-9CA0-7794-08A9CE5AB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331470" y="3196299"/>
              <a:ext cx="759751" cy="759751"/>
            </a:xfrm>
            <a:prstGeom prst="rect">
              <a:avLst/>
            </a:prstGeom>
          </p:spPr>
        </p:pic>
      </p:grp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1B1A8B7B-8623-9A2C-3FFF-D252D40EA9E7}"/>
              </a:ext>
            </a:extLst>
          </p:cNvPr>
          <p:cNvGrpSpPr/>
          <p:nvPr/>
        </p:nvGrpSpPr>
        <p:grpSpPr>
          <a:xfrm>
            <a:off x="3333781" y="3020259"/>
            <a:ext cx="914400" cy="1057200"/>
            <a:chOff x="3333781" y="3020259"/>
            <a:chExt cx="914400" cy="1057200"/>
          </a:xfrm>
        </p:grpSpPr>
        <p:sp>
          <p:nvSpPr>
            <p:cNvPr id="38" name="Rechteck: abgerundete Ecken 37">
              <a:extLst>
                <a:ext uri="{FF2B5EF4-FFF2-40B4-BE49-F238E27FC236}">
                  <a16:creationId xmlns:a16="http://schemas.microsoft.com/office/drawing/2014/main" id="{47B3ADDA-8B17-6C63-143D-2FA02529CDE7}"/>
                </a:ext>
              </a:extLst>
            </p:cNvPr>
            <p:cNvSpPr/>
            <p:nvPr/>
          </p:nvSpPr>
          <p:spPr>
            <a:xfrm>
              <a:off x="3402428" y="3020259"/>
              <a:ext cx="816036" cy="1057200"/>
            </a:xfrm>
            <a:prstGeom prst="roundRect">
              <a:avLst/>
            </a:prstGeom>
            <a:solidFill>
              <a:srgbClr val="9A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9" name="Grafik 28" descr="Herz, pulsierend mit einfarbiger Füllung">
              <a:extLst>
                <a:ext uri="{FF2B5EF4-FFF2-40B4-BE49-F238E27FC236}">
                  <a16:creationId xmlns:a16="http://schemas.microsoft.com/office/drawing/2014/main" id="{0849D2D4-9C53-77AC-C63C-7F7925572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333781" y="3127149"/>
              <a:ext cx="914400" cy="914400"/>
            </a:xfrm>
            <a:prstGeom prst="rect">
              <a:avLst/>
            </a:prstGeom>
          </p:spPr>
        </p:pic>
      </p:grp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2C9A6D5F-1D38-5E8D-1849-9E1D0DC5D2D1}"/>
              </a:ext>
            </a:extLst>
          </p:cNvPr>
          <p:cNvGrpSpPr/>
          <p:nvPr/>
        </p:nvGrpSpPr>
        <p:grpSpPr>
          <a:xfrm>
            <a:off x="6104073" y="3014701"/>
            <a:ext cx="914400" cy="1057200"/>
            <a:chOff x="6104073" y="3014701"/>
            <a:chExt cx="914400" cy="1057200"/>
          </a:xfrm>
        </p:grpSpPr>
        <p:sp>
          <p:nvSpPr>
            <p:cNvPr id="42" name="Rechteck: abgerundete Ecken 41">
              <a:extLst>
                <a:ext uri="{FF2B5EF4-FFF2-40B4-BE49-F238E27FC236}">
                  <a16:creationId xmlns:a16="http://schemas.microsoft.com/office/drawing/2014/main" id="{1CBB6A99-5CE4-6213-61D2-26E27BA07782}"/>
                </a:ext>
              </a:extLst>
            </p:cNvPr>
            <p:cNvSpPr/>
            <p:nvPr/>
          </p:nvSpPr>
          <p:spPr>
            <a:xfrm>
              <a:off x="6138942" y="3014701"/>
              <a:ext cx="816036" cy="1057200"/>
            </a:xfrm>
            <a:prstGeom prst="roundRect">
              <a:avLst/>
            </a:prstGeom>
            <a:solidFill>
              <a:srgbClr val="9A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5" name="Grafik 34" descr="Stethoskop mit einfarbiger Füllung">
              <a:extLst>
                <a:ext uri="{FF2B5EF4-FFF2-40B4-BE49-F238E27FC236}">
                  <a16:creationId xmlns:a16="http://schemas.microsoft.com/office/drawing/2014/main" id="{7D761480-77BD-CF5E-CA8D-CC2894A2F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104073" y="3086101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6441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Notfallrettung">
            <a:extLst>
              <a:ext uri="{FF2B5EF4-FFF2-40B4-BE49-F238E27FC236}">
                <a16:creationId xmlns:a16="http://schemas.microsoft.com/office/drawing/2014/main" id="{1332DCA6-5E01-DE3A-E105-8B1E747D3E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2" r="532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3B733361-5043-24D0-F463-4A57BB62548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2667000" y="-2667000"/>
            <a:ext cx="6858000" cy="12192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6B27A82F-205B-10DF-9E83-61A920CB23B0}"/>
              </a:ext>
            </a:extLst>
          </p:cNvPr>
          <p:cNvGrpSpPr/>
          <p:nvPr/>
        </p:nvGrpSpPr>
        <p:grpSpPr>
          <a:xfrm>
            <a:off x="178458" y="128203"/>
            <a:ext cx="802284" cy="846859"/>
            <a:chOff x="178458" y="128203"/>
            <a:chExt cx="802284" cy="846859"/>
          </a:xfrm>
        </p:grpSpPr>
        <p:sp>
          <p:nvSpPr>
            <p:cNvPr id="2" name="Rechteck: abgerundete Ecken 1">
              <a:extLst>
                <a:ext uri="{FF2B5EF4-FFF2-40B4-BE49-F238E27FC236}">
                  <a16:creationId xmlns:a16="http://schemas.microsoft.com/office/drawing/2014/main" id="{2A86C5AF-1E61-9907-B142-B673193C49BF}"/>
                </a:ext>
              </a:extLst>
            </p:cNvPr>
            <p:cNvSpPr/>
            <p:nvPr/>
          </p:nvSpPr>
          <p:spPr>
            <a:xfrm>
              <a:off x="223293" y="128203"/>
              <a:ext cx="715981" cy="846858"/>
            </a:xfrm>
            <a:prstGeom prst="roundRect">
              <a:avLst/>
            </a:prstGeom>
            <a:solidFill>
              <a:srgbClr val="9A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" name="Grafik 2" descr="Herz, pulsierend mit einfarbiger Füllung">
              <a:extLst>
                <a:ext uri="{FF2B5EF4-FFF2-40B4-BE49-F238E27FC236}">
                  <a16:creationId xmlns:a16="http://schemas.microsoft.com/office/drawing/2014/main" id="{EDDDA060-4344-49E0-1ED1-F3ADC7C07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458" y="172778"/>
              <a:ext cx="802284" cy="802284"/>
            </a:xfrm>
            <a:prstGeom prst="rect">
              <a:avLst/>
            </a:prstGeom>
          </p:spPr>
        </p:pic>
      </p:grpSp>
      <p:sp>
        <p:nvSpPr>
          <p:cNvPr id="5" name="Textfeld 4">
            <a:extLst>
              <a:ext uri="{FF2B5EF4-FFF2-40B4-BE49-F238E27FC236}">
                <a16:creationId xmlns:a16="http://schemas.microsoft.com/office/drawing/2014/main" id="{75A35E3D-6B87-3907-67C0-7F5375184C42}"/>
              </a:ext>
            </a:extLst>
          </p:cNvPr>
          <p:cNvSpPr txBox="1"/>
          <p:nvPr/>
        </p:nvSpPr>
        <p:spPr>
          <a:xfrm>
            <a:off x="1204036" y="52943"/>
            <a:ext cx="979734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500" b="1" dirty="0">
                <a:solidFill>
                  <a:schemeClr val="bg1"/>
                </a:solidFill>
                <a:latin typeface="Bahnschrift" panose="020B0502040204020203" pitchFamily="34" charset="0"/>
              </a:rPr>
              <a:t>1. Einsatzmittel Rettungsdienst</a:t>
            </a:r>
          </a:p>
        </p:txBody>
      </p:sp>
      <p:sp>
        <p:nvSpPr>
          <p:cNvPr id="33" name="Rechteck: abgerundete Ecken 32">
            <a:extLst>
              <a:ext uri="{FF2B5EF4-FFF2-40B4-BE49-F238E27FC236}">
                <a16:creationId xmlns:a16="http://schemas.microsoft.com/office/drawing/2014/main" id="{143B86C3-752F-CC98-FE41-2126FC9177A3}"/>
              </a:ext>
            </a:extLst>
          </p:cNvPr>
          <p:cNvSpPr/>
          <p:nvPr/>
        </p:nvSpPr>
        <p:spPr>
          <a:xfrm>
            <a:off x="980742" y="1370596"/>
            <a:ext cx="1853498" cy="636495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0" b="1" dirty="0">
                <a:latin typeface="Bahnschrift" panose="020B0502040204020203" pitchFamily="34" charset="0"/>
              </a:rPr>
              <a:t>NEF</a:t>
            </a:r>
          </a:p>
        </p:txBody>
      </p:sp>
      <p:sp>
        <p:nvSpPr>
          <p:cNvPr id="50" name="Rechteck: abgerundete Ecken 49">
            <a:extLst>
              <a:ext uri="{FF2B5EF4-FFF2-40B4-BE49-F238E27FC236}">
                <a16:creationId xmlns:a16="http://schemas.microsoft.com/office/drawing/2014/main" id="{6BC767D8-BAE9-6D80-9857-369AA32CFA47}"/>
              </a:ext>
            </a:extLst>
          </p:cNvPr>
          <p:cNvSpPr/>
          <p:nvPr/>
        </p:nvSpPr>
        <p:spPr>
          <a:xfrm>
            <a:off x="3065459" y="1370596"/>
            <a:ext cx="1853498" cy="636495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0" b="1" dirty="0">
                <a:latin typeface="Bahnschrift" panose="020B0502040204020203" pitchFamily="34" charset="0"/>
              </a:rPr>
              <a:t>RTW</a:t>
            </a:r>
          </a:p>
        </p:txBody>
      </p:sp>
      <p:sp>
        <p:nvSpPr>
          <p:cNvPr id="51" name="Rechteck: abgerundete Ecken 50">
            <a:extLst>
              <a:ext uri="{FF2B5EF4-FFF2-40B4-BE49-F238E27FC236}">
                <a16:creationId xmlns:a16="http://schemas.microsoft.com/office/drawing/2014/main" id="{225F3FD0-390A-69F0-AC8A-7C20FFCBCF50}"/>
              </a:ext>
            </a:extLst>
          </p:cNvPr>
          <p:cNvSpPr/>
          <p:nvPr/>
        </p:nvSpPr>
        <p:spPr>
          <a:xfrm>
            <a:off x="5150176" y="1370595"/>
            <a:ext cx="1853498" cy="636495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0" b="1" dirty="0">
                <a:latin typeface="Bahnschrift" panose="020B0502040204020203" pitchFamily="34" charset="0"/>
              </a:rPr>
              <a:t>KTW</a:t>
            </a:r>
          </a:p>
        </p:txBody>
      </p:sp>
      <p:sp>
        <p:nvSpPr>
          <p:cNvPr id="52" name="Rechteck: abgerundete Ecken 51">
            <a:extLst>
              <a:ext uri="{FF2B5EF4-FFF2-40B4-BE49-F238E27FC236}">
                <a16:creationId xmlns:a16="http://schemas.microsoft.com/office/drawing/2014/main" id="{CCD557FC-7B65-58EE-6C35-B7669DF5E678}"/>
              </a:ext>
            </a:extLst>
          </p:cNvPr>
          <p:cNvSpPr/>
          <p:nvPr/>
        </p:nvSpPr>
        <p:spPr>
          <a:xfrm>
            <a:off x="7234893" y="1370595"/>
            <a:ext cx="1853498" cy="636495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0" b="1" dirty="0">
                <a:latin typeface="Bahnschrift" panose="020B0502040204020203" pitchFamily="34" charset="0"/>
              </a:rPr>
              <a:t>ITW</a:t>
            </a:r>
          </a:p>
        </p:txBody>
      </p:sp>
      <p:sp>
        <p:nvSpPr>
          <p:cNvPr id="53" name="Rechteck: abgerundete Ecken 52">
            <a:extLst>
              <a:ext uri="{FF2B5EF4-FFF2-40B4-BE49-F238E27FC236}">
                <a16:creationId xmlns:a16="http://schemas.microsoft.com/office/drawing/2014/main" id="{31DDE555-8A15-DF9D-F186-726AB36C53E9}"/>
              </a:ext>
            </a:extLst>
          </p:cNvPr>
          <p:cNvSpPr/>
          <p:nvPr/>
        </p:nvSpPr>
        <p:spPr>
          <a:xfrm>
            <a:off x="9319610" y="1370595"/>
            <a:ext cx="1853498" cy="636495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0" b="1" dirty="0">
                <a:latin typeface="Bahnschrift" panose="020B0502040204020203" pitchFamily="34" charset="0"/>
              </a:rPr>
              <a:t>RTH</a:t>
            </a:r>
          </a:p>
        </p:txBody>
      </p:sp>
      <p:sp>
        <p:nvSpPr>
          <p:cNvPr id="54" name="Rechteck: abgerundete Ecken 53">
            <a:extLst>
              <a:ext uri="{FF2B5EF4-FFF2-40B4-BE49-F238E27FC236}">
                <a16:creationId xmlns:a16="http://schemas.microsoft.com/office/drawing/2014/main" id="{A78C9AE2-34AE-C886-AB05-1EF0972889A9}"/>
              </a:ext>
            </a:extLst>
          </p:cNvPr>
          <p:cNvSpPr/>
          <p:nvPr/>
        </p:nvSpPr>
        <p:spPr>
          <a:xfrm>
            <a:off x="1259457" y="3753418"/>
            <a:ext cx="1853498" cy="636495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0" b="1" dirty="0">
                <a:latin typeface="Bahnschrift" panose="020B0502040204020203" pitchFamily="34" charset="0"/>
              </a:rPr>
              <a:t>ITH</a:t>
            </a:r>
          </a:p>
        </p:txBody>
      </p:sp>
      <p:sp>
        <p:nvSpPr>
          <p:cNvPr id="55" name="Rechteck: abgerundete Ecken 54">
            <a:extLst>
              <a:ext uri="{FF2B5EF4-FFF2-40B4-BE49-F238E27FC236}">
                <a16:creationId xmlns:a16="http://schemas.microsoft.com/office/drawing/2014/main" id="{C2001C4A-DD14-A16F-6066-ADD64A3DD12D}"/>
              </a:ext>
            </a:extLst>
          </p:cNvPr>
          <p:cNvSpPr/>
          <p:nvPr/>
        </p:nvSpPr>
        <p:spPr>
          <a:xfrm>
            <a:off x="3344173" y="3753418"/>
            <a:ext cx="2642559" cy="636495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0" b="1" dirty="0">
                <a:latin typeface="Bahnschrift" panose="020B0502040204020203" pitchFamily="34" charset="0"/>
              </a:rPr>
              <a:t>GW-San</a:t>
            </a:r>
          </a:p>
        </p:txBody>
      </p:sp>
      <p:sp>
        <p:nvSpPr>
          <p:cNvPr id="56" name="Rechteck: abgerundete Ecken 55">
            <a:extLst>
              <a:ext uri="{FF2B5EF4-FFF2-40B4-BE49-F238E27FC236}">
                <a16:creationId xmlns:a16="http://schemas.microsoft.com/office/drawing/2014/main" id="{76F1ED88-0A84-28AB-1255-59E7AB732287}"/>
              </a:ext>
            </a:extLst>
          </p:cNvPr>
          <p:cNvSpPr/>
          <p:nvPr/>
        </p:nvSpPr>
        <p:spPr>
          <a:xfrm>
            <a:off x="6217950" y="3753417"/>
            <a:ext cx="1853498" cy="636495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0" b="1" dirty="0">
                <a:latin typeface="Bahnschrift" panose="020B0502040204020203" pitchFamily="34" charset="0"/>
              </a:rPr>
              <a:t>MTW</a:t>
            </a:r>
          </a:p>
        </p:txBody>
      </p:sp>
      <p:sp>
        <p:nvSpPr>
          <p:cNvPr id="57" name="Rechteck: abgerundete Ecken 56">
            <a:extLst>
              <a:ext uri="{FF2B5EF4-FFF2-40B4-BE49-F238E27FC236}">
                <a16:creationId xmlns:a16="http://schemas.microsoft.com/office/drawing/2014/main" id="{A8FE2EB0-F71F-F011-E267-D5FE307496C4}"/>
              </a:ext>
            </a:extLst>
          </p:cNvPr>
          <p:cNvSpPr/>
          <p:nvPr/>
        </p:nvSpPr>
        <p:spPr>
          <a:xfrm>
            <a:off x="8302666" y="3753417"/>
            <a:ext cx="1961071" cy="636495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0" b="1" dirty="0">
                <a:latin typeface="Bahnschrift" panose="020B0502040204020203" pitchFamily="34" charset="0"/>
              </a:rPr>
              <a:t>GRTW</a:t>
            </a:r>
          </a:p>
        </p:txBody>
      </p:sp>
      <p:pic>
        <p:nvPicPr>
          <p:cNvPr id="1030" name="Picture 6" descr="Feuerwehr Rickling - Einsatzübersicht">
            <a:extLst>
              <a:ext uri="{FF2B5EF4-FFF2-40B4-BE49-F238E27FC236}">
                <a16:creationId xmlns:a16="http://schemas.microsoft.com/office/drawing/2014/main" id="{3B977F57-EAE4-AD7D-8C09-FCA189898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012" y="2181663"/>
            <a:ext cx="1852103" cy="119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Grafik 59" descr="Ein Bild, das Van, Transport, Auto enthält.&#10;&#10;Automatisch generierte Beschreibung">
            <a:extLst>
              <a:ext uri="{FF2B5EF4-FFF2-40B4-BE49-F238E27FC236}">
                <a16:creationId xmlns:a16="http://schemas.microsoft.com/office/drawing/2014/main" id="{45D6175C-CE18-822E-141D-CDFB3D31D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201" y="2118258"/>
            <a:ext cx="1712474" cy="1433335"/>
          </a:xfrm>
          <a:prstGeom prst="rect">
            <a:avLst/>
          </a:prstGeom>
        </p:spPr>
      </p:pic>
      <p:pic>
        <p:nvPicPr>
          <p:cNvPr id="62" name="Grafik 61" descr="Ein Bild, das Text, Transport enthält.&#10;&#10;Automatisch generierte Beschreibung">
            <a:extLst>
              <a:ext uri="{FF2B5EF4-FFF2-40B4-BE49-F238E27FC236}">
                <a16:creationId xmlns:a16="http://schemas.microsoft.com/office/drawing/2014/main" id="{0A203543-E917-80BB-2B44-5011FC7211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634" y="2185449"/>
            <a:ext cx="1775757" cy="1183838"/>
          </a:xfrm>
          <a:prstGeom prst="rect">
            <a:avLst/>
          </a:prstGeom>
        </p:spPr>
      </p:pic>
      <p:pic>
        <p:nvPicPr>
          <p:cNvPr id="1032" name="Picture 8" descr="Feuerwehr Rickling - Einsatzübersicht">
            <a:extLst>
              <a:ext uri="{FF2B5EF4-FFF2-40B4-BE49-F238E27FC236}">
                <a16:creationId xmlns:a16="http://schemas.microsoft.com/office/drawing/2014/main" id="{2CC8C2B6-E05C-CD32-3E55-13A13D1CA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826" y="2498458"/>
            <a:ext cx="1849282" cy="76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euerwehr Rickling - Einsatzübersicht">
            <a:extLst>
              <a:ext uri="{FF2B5EF4-FFF2-40B4-BE49-F238E27FC236}">
                <a16:creationId xmlns:a16="http://schemas.microsoft.com/office/drawing/2014/main" id="{89331C66-5D46-429D-B09D-85E18CE46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74" y="2334657"/>
            <a:ext cx="1847311" cy="8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" name="Grafik 1023" descr="Ein Bild, das rot, Transport, orange, Flugzeug enthält.&#10;&#10;Automatisch generierte Beschreibung">
            <a:extLst>
              <a:ext uri="{FF2B5EF4-FFF2-40B4-BE49-F238E27FC236}">
                <a16:creationId xmlns:a16="http://schemas.microsoft.com/office/drawing/2014/main" id="{A3DAAD02-7E56-2073-ABDE-569F9671699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4" t="15284" r="1" b="25607"/>
          <a:stretch/>
        </p:blipFill>
        <p:spPr>
          <a:xfrm>
            <a:off x="1051233" y="4596328"/>
            <a:ext cx="2269945" cy="885421"/>
          </a:xfrm>
          <a:prstGeom prst="rect">
            <a:avLst/>
          </a:prstGeom>
        </p:spPr>
      </p:pic>
      <p:pic>
        <p:nvPicPr>
          <p:cNvPr id="1027" name="Grafik 1026" descr="Ein Bild, das Text, Lastwagen, Transport enthält.&#10;&#10;Automatisch generierte Beschreibung">
            <a:extLst>
              <a:ext uri="{FF2B5EF4-FFF2-40B4-BE49-F238E27FC236}">
                <a16:creationId xmlns:a16="http://schemas.microsoft.com/office/drawing/2014/main" id="{729772D2-8E74-3D65-CE77-D597DD46C3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955" y="4306555"/>
            <a:ext cx="2645214" cy="1759154"/>
          </a:xfrm>
          <a:prstGeom prst="rect">
            <a:avLst/>
          </a:prstGeom>
        </p:spPr>
      </p:pic>
      <p:pic>
        <p:nvPicPr>
          <p:cNvPr id="1031" name="Grafik 1030" descr="Ein Bild, das Transport, Auto enthält.&#10;&#10;Automatisch generierte Beschreibung">
            <a:extLst>
              <a:ext uri="{FF2B5EF4-FFF2-40B4-BE49-F238E27FC236}">
                <a16:creationId xmlns:a16="http://schemas.microsoft.com/office/drawing/2014/main" id="{7C58840F-A3DF-E715-D74B-CA53CC6EDD9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022" y="4389912"/>
            <a:ext cx="2225741" cy="1673170"/>
          </a:xfrm>
          <a:prstGeom prst="rect">
            <a:avLst/>
          </a:prstGeom>
        </p:spPr>
      </p:pic>
      <p:pic>
        <p:nvPicPr>
          <p:cNvPr id="1035" name="Grafik 1034" descr="Ein Bild, das Bus, Fahren, Transport, Reisen enthält.&#10;&#10;Automatisch generierte Beschreibung">
            <a:extLst>
              <a:ext uri="{FF2B5EF4-FFF2-40B4-BE49-F238E27FC236}">
                <a16:creationId xmlns:a16="http://schemas.microsoft.com/office/drawing/2014/main" id="{2AB9F015-EA0E-E394-B1ED-C8ECAC3A59A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6" t="28846" r="21161" b="18940"/>
          <a:stretch/>
        </p:blipFill>
        <p:spPr>
          <a:xfrm>
            <a:off x="8071448" y="4437054"/>
            <a:ext cx="2375141" cy="129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706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edizinische Ausstattung - BRK RD">
            <a:extLst>
              <a:ext uri="{FF2B5EF4-FFF2-40B4-BE49-F238E27FC236}">
                <a16:creationId xmlns:a16="http://schemas.microsoft.com/office/drawing/2014/main" id="{08EC8A51-E3B0-36C4-CC32-DF61437BEF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3" r="22147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Rectangle 1030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7AFFA7A-2AC0-3A3A-5CAE-7FDAF3D8E63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2666980" y="-2667010"/>
            <a:ext cx="6858000" cy="12192000"/>
          </a:xfrm>
          <a:prstGeom prst="rect">
            <a:avLst/>
          </a:prstGeom>
          <a:gradFill flip="none" rotWithShape="1">
            <a:gsLst>
              <a:gs pos="60550">
                <a:schemeClr val="tx1">
                  <a:alpha val="70000"/>
                </a:schemeClr>
              </a:gs>
              <a:gs pos="10000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B0846D93-B758-FB43-809A-3B3085BFFCB4}"/>
              </a:ext>
            </a:extLst>
          </p:cNvPr>
          <p:cNvGrpSpPr/>
          <p:nvPr/>
        </p:nvGrpSpPr>
        <p:grpSpPr>
          <a:xfrm>
            <a:off x="412776" y="238200"/>
            <a:ext cx="816036" cy="1057200"/>
            <a:chOff x="3282976" y="2371800"/>
            <a:chExt cx="816036" cy="1057200"/>
          </a:xfrm>
        </p:grpSpPr>
        <p:sp>
          <p:nvSpPr>
            <p:cNvPr id="4" name="Rechteck: abgerundete Ecken 3">
              <a:extLst>
                <a:ext uri="{FF2B5EF4-FFF2-40B4-BE49-F238E27FC236}">
                  <a16:creationId xmlns:a16="http://schemas.microsoft.com/office/drawing/2014/main" id="{625865B1-B16C-B948-8236-38B327A4EF7F}"/>
                </a:ext>
              </a:extLst>
            </p:cNvPr>
            <p:cNvSpPr/>
            <p:nvPr/>
          </p:nvSpPr>
          <p:spPr>
            <a:xfrm>
              <a:off x="3282976" y="2371800"/>
              <a:ext cx="816036" cy="1057200"/>
            </a:xfrm>
            <a:prstGeom prst="roundRect">
              <a:avLst/>
            </a:prstGeom>
            <a:solidFill>
              <a:srgbClr val="9A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5" name="Grafik 4" descr="Verbandskasten mit einfarbiger Füllung">
              <a:extLst>
                <a:ext uri="{FF2B5EF4-FFF2-40B4-BE49-F238E27FC236}">
                  <a16:creationId xmlns:a16="http://schemas.microsoft.com/office/drawing/2014/main" id="{D2E9FEA1-A8D2-4A72-C698-BC5317717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11118" y="2520524"/>
              <a:ext cx="759751" cy="759751"/>
            </a:xfrm>
            <a:prstGeom prst="rect">
              <a:avLst/>
            </a:prstGeom>
          </p:spPr>
        </p:pic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780F315F-D99F-AB04-DF52-C773017ED26D}"/>
              </a:ext>
            </a:extLst>
          </p:cNvPr>
          <p:cNvSpPr txBox="1"/>
          <p:nvPr/>
        </p:nvSpPr>
        <p:spPr>
          <a:xfrm>
            <a:off x="1467512" y="296856"/>
            <a:ext cx="46917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500" b="1" dirty="0">
                <a:solidFill>
                  <a:schemeClr val="bg1"/>
                </a:solidFill>
                <a:latin typeface="Bahnschrift" panose="020B0502040204020203" pitchFamily="34" charset="0"/>
              </a:rPr>
              <a:t>2. Ausstattung</a:t>
            </a:r>
          </a:p>
        </p:txBody>
      </p:sp>
      <p:pic>
        <p:nvPicPr>
          <p:cNvPr id="13" name="Grafik 12" descr="Ein Bild, das medizinische Ausrüstung, Gesundheitsversorgung, Fernbedienung, Controller enthält.&#10;&#10;Automatisch generierte Beschreibung">
            <a:extLst>
              <a:ext uri="{FF2B5EF4-FFF2-40B4-BE49-F238E27FC236}">
                <a16:creationId xmlns:a16="http://schemas.microsoft.com/office/drawing/2014/main" id="{D41366BD-3201-C3B8-11E3-D437C2B6D3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299" y="813309"/>
            <a:ext cx="5231359" cy="5231359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7FBBA32B-7917-6F46-B22C-D8DDCC936F7A}"/>
              </a:ext>
            </a:extLst>
          </p:cNvPr>
          <p:cNvSpPr txBox="1"/>
          <p:nvPr/>
        </p:nvSpPr>
        <p:spPr>
          <a:xfrm>
            <a:off x="3480279" y="4503671"/>
            <a:ext cx="501203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500" b="1" dirty="0">
                <a:solidFill>
                  <a:schemeClr val="bg1"/>
                </a:solidFill>
                <a:latin typeface="Bahnschrift" panose="020B0502040204020203" pitchFamily="34" charset="0"/>
              </a:rPr>
              <a:t>Spritzenpumpe</a:t>
            </a:r>
          </a:p>
        </p:txBody>
      </p:sp>
    </p:spTree>
    <p:extLst>
      <p:ext uri="{BB962C8B-B14F-4D97-AF65-F5344CB8AC3E}">
        <p14:creationId xmlns:p14="http://schemas.microsoft.com/office/powerpoint/2010/main" val="451435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edizinische Ausstattung - BRK RD">
            <a:extLst>
              <a:ext uri="{FF2B5EF4-FFF2-40B4-BE49-F238E27FC236}">
                <a16:creationId xmlns:a16="http://schemas.microsoft.com/office/drawing/2014/main" id="{08EC8A51-E3B0-36C4-CC32-DF61437BEF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3" r="22147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Rectangle 1030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7AFFA7A-2AC0-3A3A-5CAE-7FDAF3D8E63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2666980" y="-2667010"/>
            <a:ext cx="6858000" cy="12192000"/>
          </a:xfrm>
          <a:prstGeom prst="rect">
            <a:avLst/>
          </a:prstGeom>
          <a:gradFill flip="none" rotWithShape="1">
            <a:gsLst>
              <a:gs pos="60550">
                <a:schemeClr val="tx1">
                  <a:alpha val="70000"/>
                </a:schemeClr>
              </a:gs>
              <a:gs pos="10000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B0846D93-B758-FB43-809A-3B3085BFFCB4}"/>
              </a:ext>
            </a:extLst>
          </p:cNvPr>
          <p:cNvGrpSpPr/>
          <p:nvPr/>
        </p:nvGrpSpPr>
        <p:grpSpPr>
          <a:xfrm>
            <a:off x="412776" y="238200"/>
            <a:ext cx="816036" cy="1057200"/>
            <a:chOff x="3282976" y="2371800"/>
            <a:chExt cx="816036" cy="1057200"/>
          </a:xfrm>
        </p:grpSpPr>
        <p:sp>
          <p:nvSpPr>
            <p:cNvPr id="4" name="Rechteck: abgerundete Ecken 3">
              <a:extLst>
                <a:ext uri="{FF2B5EF4-FFF2-40B4-BE49-F238E27FC236}">
                  <a16:creationId xmlns:a16="http://schemas.microsoft.com/office/drawing/2014/main" id="{625865B1-B16C-B948-8236-38B327A4EF7F}"/>
                </a:ext>
              </a:extLst>
            </p:cNvPr>
            <p:cNvSpPr/>
            <p:nvPr/>
          </p:nvSpPr>
          <p:spPr>
            <a:xfrm>
              <a:off x="3282976" y="2371800"/>
              <a:ext cx="816036" cy="1057200"/>
            </a:xfrm>
            <a:prstGeom prst="roundRect">
              <a:avLst/>
            </a:prstGeom>
            <a:solidFill>
              <a:srgbClr val="9A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5" name="Grafik 4" descr="Verbandskasten mit einfarbiger Füllung">
              <a:extLst>
                <a:ext uri="{FF2B5EF4-FFF2-40B4-BE49-F238E27FC236}">
                  <a16:creationId xmlns:a16="http://schemas.microsoft.com/office/drawing/2014/main" id="{D2E9FEA1-A8D2-4A72-C698-BC5317717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11118" y="2520524"/>
              <a:ext cx="759751" cy="759751"/>
            </a:xfrm>
            <a:prstGeom prst="rect">
              <a:avLst/>
            </a:prstGeom>
          </p:spPr>
        </p:pic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780F315F-D99F-AB04-DF52-C773017ED26D}"/>
              </a:ext>
            </a:extLst>
          </p:cNvPr>
          <p:cNvSpPr txBox="1"/>
          <p:nvPr/>
        </p:nvSpPr>
        <p:spPr>
          <a:xfrm>
            <a:off x="1467512" y="296856"/>
            <a:ext cx="46917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500" b="1" dirty="0">
                <a:solidFill>
                  <a:schemeClr val="bg1"/>
                </a:solidFill>
                <a:latin typeface="Bahnschrift" panose="020B0502040204020203" pitchFamily="34" charset="0"/>
              </a:rPr>
              <a:t>2. Ausstattung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0114B012-F157-1549-422F-79D218B0D1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2" t="9852" r="17745" b="6895"/>
          <a:stretch/>
        </p:blipFill>
        <p:spPr bwMode="auto">
          <a:xfrm>
            <a:off x="3227518" y="1245762"/>
            <a:ext cx="5058555" cy="381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5D2047D-A658-C35E-F6FC-8C2CF37DC111}"/>
              </a:ext>
            </a:extLst>
          </p:cNvPr>
          <p:cNvSpPr txBox="1"/>
          <p:nvPr/>
        </p:nvSpPr>
        <p:spPr>
          <a:xfrm>
            <a:off x="3410921" y="4952245"/>
            <a:ext cx="46917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500" b="1" dirty="0">
                <a:solidFill>
                  <a:schemeClr val="bg1"/>
                </a:solidFill>
                <a:latin typeface="Bahnschrift" panose="020B0502040204020203" pitchFamily="34" charset="0"/>
              </a:rPr>
              <a:t>Absaugpumpe</a:t>
            </a:r>
          </a:p>
        </p:txBody>
      </p:sp>
    </p:spTree>
    <p:extLst>
      <p:ext uri="{BB962C8B-B14F-4D97-AF65-F5344CB8AC3E}">
        <p14:creationId xmlns:p14="http://schemas.microsoft.com/office/powerpoint/2010/main" val="2452789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edizinische Ausstattung - BRK RD">
            <a:extLst>
              <a:ext uri="{FF2B5EF4-FFF2-40B4-BE49-F238E27FC236}">
                <a16:creationId xmlns:a16="http://schemas.microsoft.com/office/drawing/2014/main" id="{08EC8A51-E3B0-36C4-CC32-DF61437BEF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3" r="22147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Rectangle 1030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7AFFA7A-2AC0-3A3A-5CAE-7FDAF3D8E63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2666980" y="-2667010"/>
            <a:ext cx="6858000" cy="12192000"/>
          </a:xfrm>
          <a:prstGeom prst="rect">
            <a:avLst/>
          </a:prstGeom>
          <a:gradFill flip="none" rotWithShape="1">
            <a:gsLst>
              <a:gs pos="60550">
                <a:schemeClr val="tx1">
                  <a:alpha val="70000"/>
                </a:schemeClr>
              </a:gs>
              <a:gs pos="10000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B0846D93-B758-FB43-809A-3B3085BFFCB4}"/>
              </a:ext>
            </a:extLst>
          </p:cNvPr>
          <p:cNvGrpSpPr/>
          <p:nvPr/>
        </p:nvGrpSpPr>
        <p:grpSpPr>
          <a:xfrm>
            <a:off x="412776" y="238200"/>
            <a:ext cx="816036" cy="1057200"/>
            <a:chOff x="3282976" y="2371800"/>
            <a:chExt cx="816036" cy="1057200"/>
          </a:xfrm>
        </p:grpSpPr>
        <p:sp>
          <p:nvSpPr>
            <p:cNvPr id="4" name="Rechteck: abgerundete Ecken 3">
              <a:extLst>
                <a:ext uri="{FF2B5EF4-FFF2-40B4-BE49-F238E27FC236}">
                  <a16:creationId xmlns:a16="http://schemas.microsoft.com/office/drawing/2014/main" id="{625865B1-B16C-B948-8236-38B327A4EF7F}"/>
                </a:ext>
              </a:extLst>
            </p:cNvPr>
            <p:cNvSpPr/>
            <p:nvPr/>
          </p:nvSpPr>
          <p:spPr>
            <a:xfrm>
              <a:off x="3282976" y="2371800"/>
              <a:ext cx="816036" cy="1057200"/>
            </a:xfrm>
            <a:prstGeom prst="roundRect">
              <a:avLst/>
            </a:prstGeom>
            <a:solidFill>
              <a:srgbClr val="9A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5" name="Grafik 4" descr="Verbandskasten mit einfarbiger Füllung">
              <a:extLst>
                <a:ext uri="{FF2B5EF4-FFF2-40B4-BE49-F238E27FC236}">
                  <a16:creationId xmlns:a16="http://schemas.microsoft.com/office/drawing/2014/main" id="{D2E9FEA1-A8D2-4A72-C698-BC5317717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11118" y="2520524"/>
              <a:ext cx="759751" cy="759751"/>
            </a:xfrm>
            <a:prstGeom prst="rect">
              <a:avLst/>
            </a:prstGeom>
          </p:spPr>
        </p:pic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780F315F-D99F-AB04-DF52-C773017ED26D}"/>
              </a:ext>
            </a:extLst>
          </p:cNvPr>
          <p:cNvSpPr txBox="1"/>
          <p:nvPr/>
        </p:nvSpPr>
        <p:spPr>
          <a:xfrm>
            <a:off x="1467512" y="296856"/>
            <a:ext cx="46917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500" b="1" dirty="0">
                <a:solidFill>
                  <a:schemeClr val="bg1"/>
                </a:solidFill>
                <a:latin typeface="Bahnschrift" panose="020B0502040204020203" pitchFamily="34" charset="0"/>
              </a:rPr>
              <a:t>2. Ausstattung</a:t>
            </a:r>
          </a:p>
        </p:txBody>
      </p:sp>
      <p:pic>
        <p:nvPicPr>
          <p:cNvPr id="1028" name="Picture 4" descr="BRK: Neue Medizingeräte auf Bayerns Rettungsfahrzeuge">
            <a:extLst>
              <a:ext uri="{FF2B5EF4-FFF2-40B4-BE49-F238E27FC236}">
                <a16:creationId xmlns:a16="http://schemas.microsoft.com/office/drawing/2014/main" id="{B99404B7-8FD9-F61B-2657-6F6AD9EFB4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46"/>
          <a:stretch/>
        </p:blipFill>
        <p:spPr bwMode="auto">
          <a:xfrm>
            <a:off x="2810380" y="1532421"/>
            <a:ext cx="6571239" cy="335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173EB2C-9D5C-9761-A1F9-63E86CD9FDA8}"/>
              </a:ext>
            </a:extLst>
          </p:cNvPr>
          <p:cNvSpPr txBox="1"/>
          <p:nvPr/>
        </p:nvSpPr>
        <p:spPr>
          <a:xfrm>
            <a:off x="2749209" y="5180897"/>
            <a:ext cx="657123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500" b="1" dirty="0">
                <a:solidFill>
                  <a:schemeClr val="bg1"/>
                </a:solidFill>
                <a:latin typeface="Bahnschrift" panose="020B0502040204020203" pitchFamily="34" charset="0"/>
              </a:rPr>
              <a:t>EKG/DEFI/MONITOR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4F6C6ED-B17D-FBBB-2016-08500DC2F49F}"/>
              </a:ext>
            </a:extLst>
          </p:cNvPr>
          <p:cNvSpPr txBox="1"/>
          <p:nvPr/>
        </p:nvSpPr>
        <p:spPr>
          <a:xfrm rot="1058804">
            <a:off x="7527180" y="826040"/>
            <a:ext cx="398185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5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Cornplus</a:t>
            </a:r>
            <a:r>
              <a:rPr lang="de-DE" sz="5500" b="1" dirty="0">
                <a:solidFill>
                  <a:schemeClr val="bg1"/>
                </a:solidFill>
                <a:latin typeface="Bahnschrift" panose="020B0502040204020203" pitchFamily="34" charset="0"/>
              </a:rPr>
              <a:t> 3T</a:t>
            </a:r>
          </a:p>
        </p:txBody>
      </p:sp>
    </p:spTree>
    <p:extLst>
      <p:ext uri="{BB962C8B-B14F-4D97-AF65-F5344CB8AC3E}">
        <p14:creationId xmlns:p14="http://schemas.microsoft.com/office/powerpoint/2010/main" val="3685762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edizinische Ausstattung - BRK RD">
            <a:extLst>
              <a:ext uri="{FF2B5EF4-FFF2-40B4-BE49-F238E27FC236}">
                <a16:creationId xmlns:a16="http://schemas.microsoft.com/office/drawing/2014/main" id="{08EC8A51-E3B0-36C4-CC32-DF61437BEF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3" r="22147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Rectangle 1030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7AFFA7A-2AC0-3A3A-5CAE-7FDAF3D8E63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2666980" y="-2667010"/>
            <a:ext cx="6858000" cy="12192000"/>
          </a:xfrm>
          <a:prstGeom prst="rect">
            <a:avLst/>
          </a:prstGeom>
          <a:gradFill flip="none" rotWithShape="1">
            <a:gsLst>
              <a:gs pos="60550">
                <a:schemeClr val="tx1">
                  <a:alpha val="70000"/>
                </a:schemeClr>
              </a:gs>
              <a:gs pos="10000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B0846D93-B758-FB43-809A-3B3085BFFCB4}"/>
              </a:ext>
            </a:extLst>
          </p:cNvPr>
          <p:cNvGrpSpPr/>
          <p:nvPr/>
        </p:nvGrpSpPr>
        <p:grpSpPr>
          <a:xfrm>
            <a:off x="412776" y="238200"/>
            <a:ext cx="816036" cy="1057200"/>
            <a:chOff x="3282976" y="2371800"/>
            <a:chExt cx="816036" cy="1057200"/>
          </a:xfrm>
        </p:grpSpPr>
        <p:sp>
          <p:nvSpPr>
            <p:cNvPr id="4" name="Rechteck: abgerundete Ecken 3">
              <a:extLst>
                <a:ext uri="{FF2B5EF4-FFF2-40B4-BE49-F238E27FC236}">
                  <a16:creationId xmlns:a16="http://schemas.microsoft.com/office/drawing/2014/main" id="{625865B1-B16C-B948-8236-38B327A4EF7F}"/>
                </a:ext>
              </a:extLst>
            </p:cNvPr>
            <p:cNvSpPr/>
            <p:nvPr/>
          </p:nvSpPr>
          <p:spPr>
            <a:xfrm>
              <a:off x="3282976" y="2371800"/>
              <a:ext cx="816036" cy="1057200"/>
            </a:xfrm>
            <a:prstGeom prst="roundRect">
              <a:avLst/>
            </a:prstGeom>
            <a:solidFill>
              <a:srgbClr val="9A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5" name="Grafik 4" descr="Verbandskasten mit einfarbiger Füllung">
              <a:extLst>
                <a:ext uri="{FF2B5EF4-FFF2-40B4-BE49-F238E27FC236}">
                  <a16:creationId xmlns:a16="http://schemas.microsoft.com/office/drawing/2014/main" id="{D2E9FEA1-A8D2-4A72-C698-BC5317717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11118" y="2520524"/>
              <a:ext cx="759751" cy="759751"/>
            </a:xfrm>
            <a:prstGeom prst="rect">
              <a:avLst/>
            </a:prstGeom>
          </p:spPr>
        </p:pic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780F315F-D99F-AB04-DF52-C773017ED26D}"/>
              </a:ext>
            </a:extLst>
          </p:cNvPr>
          <p:cNvSpPr txBox="1"/>
          <p:nvPr/>
        </p:nvSpPr>
        <p:spPr>
          <a:xfrm>
            <a:off x="1467512" y="296856"/>
            <a:ext cx="46917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500" b="1" dirty="0">
                <a:solidFill>
                  <a:schemeClr val="bg1"/>
                </a:solidFill>
                <a:latin typeface="Bahnschrift" panose="020B0502040204020203" pitchFamily="34" charset="0"/>
              </a:rPr>
              <a:t>2. Ausstattung</a:t>
            </a:r>
          </a:p>
        </p:txBody>
      </p:sp>
      <p:pic>
        <p:nvPicPr>
          <p:cNvPr id="6" name="Grafik 5" descr="Ein Bild, das Werkzeug, Karminrot, Verbandskasten, rot enthält.&#10;&#10;Automatisch generierte Beschreibung">
            <a:extLst>
              <a:ext uri="{FF2B5EF4-FFF2-40B4-BE49-F238E27FC236}">
                <a16:creationId xmlns:a16="http://schemas.microsoft.com/office/drawing/2014/main" id="{01F320E0-3D6D-981F-16DE-77AC3511E1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662" r="25188"/>
          <a:stretch/>
        </p:blipFill>
        <p:spPr>
          <a:xfrm>
            <a:off x="4709071" y="549010"/>
            <a:ext cx="4234057" cy="512265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C4BEFDB-0CF1-9F1B-0023-64A99B0C22A6}"/>
              </a:ext>
            </a:extLst>
          </p:cNvPr>
          <p:cNvSpPr txBox="1"/>
          <p:nvPr/>
        </p:nvSpPr>
        <p:spPr>
          <a:xfrm>
            <a:off x="2893683" y="5449917"/>
            <a:ext cx="423405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500" b="1" dirty="0">
                <a:solidFill>
                  <a:schemeClr val="bg1"/>
                </a:solidFill>
                <a:latin typeface="Bahnschrift" panose="020B0502040204020203" pitchFamily="34" charset="0"/>
              </a:rPr>
              <a:t>Notfallkoffer</a:t>
            </a:r>
          </a:p>
        </p:txBody>
      </p:sp>
    </p:spTree>
    <p:extLst>
      <p:ext uri="{BB962C8B-B14F-4D97-AF65-F5344CB8AC3E}">
        <p14:creationId xmlns:p14="http://schemas.microsoft.com/office/powerpoint/2010/main" val="22113874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edizinische Ausstattung - BRK RD">
            <a:extLst>
              <a:ext uri="{FF2B5EF4-FFF2-40B4-BE49-F238E27FC236}">
                <a16:creationId xmlns:a16="http://schemas.microsoft.com/office/drawing/2014/main" id="{08EC8A51-E3B0-36C4-CC32-DF61437BEF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3" r="22147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Rectangle 1030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7AFFA7A-2AC0-3A3A-5CAE-7FDAF3D8E63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2666980" y="-2667010"/>
            <a:ext cx="6858000" cy="12192000"/>
          </a:xfrm>
          <a:prstGeom prst="rect">
            <a:avLst/>
          </a:prstGeom>
          <a:gradFill flip="none" rotWithShape="1">
            <a:gsLst>
              <a:gs pos="60550">
                <a:schemeClr val="tx1">
                  <a:alpha val="70000"/>
                </a:schemeClr>
              </a:gs>
              <a:gs pos="10000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B0846D93-B758-FB43-809A-3B3085BFFCB4}"/>
              </a:ext>
            </a:extLst>
          </p:cNvPr>
          <p:cNvGrpSpPr/>
          <p:nvPr/>
        </p:nvGrpSpPr>
        <p:grpSpPr>
          <a:xfrm>
            <a:off x="412776" y="238200"/>
            <a:ext cx="816036" cy="1057200"/>
            <a:chOff x="3282976" y="2371800"/>
            <a:chExt cx="816036" cy="1057200"/>
          </a:xfrm>
        </p:grpSpPr>
        <p:sp>
          <p:nvSpPr>
            <p:cNvPr id="4" name="Rechteck: abgerundete Ecken 3">
              <a:extLst>
                <a:ext uri="{FF2B5EF4-FFF2-40B4-BE49-F238E27FC236}">
                  <a16:creationId xmlns:a16="http://schemas.microsoft.com/office/drawing/2014/main" id="{625865B1-B16C-B948-8236-38B327A4EF7F}"/>
                </a:ext>
              </a:extLst>
            </p:cNvPr>
            <p:cNvSpPr/>
            <p:nvPr/>
          </p:nvSpPr>
          <p:spPr>
            <a:xfrm>
              <a:off x="3282976" y="2371800"/>
              <a:ext cx="816036" cy="1057200"/>
            </a:xfrm>
            <a:prstGeom prst="roundRect">
              <a:avLst/>
            </a:prstGeom>
            <a:solidFill>
              <a:srgbClr val="9A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5" name="Grafik 4" descr="Verbandskasten mit einfarbiger Füllung">
              <a:extLst>
                <a:ext uri="{FF2B5EF4-FFF2-40B4-BE49-F238E27FC236}">
                  <a16:creationId xmlns:a16="http://schemas.microsoft.com/office/drawing/2014/main" id="{D2E9FEA1-A8D2-4A72-C698-BC5317717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11118" y="2520524"/>
              <a:ext cx="759751" cy="759751"/>
            </a:xfrm>
            <a:prstGeom prst="rect">
              <a:avLst/>
            </a:prstGeom>
          </p:spPr>
        </p:pic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780F315F-D99F-AB04-DF52-C773017ED26D}"/>
              </a:ext>
            </a:extLst>
          </p:cNvPr>
          <p:cNvSpPr txBox="1"/>
          <p:nvPr/>
        </p:nvSpPr>
        <p:spPr>
          <a:xfrm>
            <a:off x="1467512" y="296856"/>
            <a:ext cx="46917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500" b="1" dirty="0">
                <a:solidFill>
                  <a:schemeClr val="bg1"/>
                </a:solidFill>
                <a:latin typeface="Bahnschrift" panose="020B0502040204020203" pitchFamily="34" charset="0"/>
              </a:rPr>
              <a:t>2. Ausstattung</a:t>
            </a:r>
          </a:p>
        </p:txBody>
      </p:sp>
      <p:pic>
        <p:nvPicPr>
          <p:cNvPr id="11" name="Grafik 10" descr="Ein Bild, das gelb, Zubehör, draußen enthält.&#10;&#10;Automatisch generierte Beschreibung">
            <a:extLst>
              <a:ext uri="{FF2B5EF4-FFF2-40B4-BE49-F238E27FC236}">
                <a16:creationId xmlns:a16="http://schemas.microsoft.com/office/drawing/2014/main" id="{A8F517A0-CE08-B8B5-9788-56C3C85A75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4" r="9256" b="5805"/>
          <a:stretch/>
        </p:blipFill>
        <p:spPr>
          <a:xfrm>
            <a:off x="4106693" y="1295400"/>
            <a:ext cx="3501805" cy="4028974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3CD4473-AA20-D7CA-D1ED-42A589D62FF3}"/>
              </a:ext>
            </a:extLst>
          </p:cNvPr>
          <p:cNvSpPr txBox="1"/>
          <p:nvPr/>
        </p:nvSpPr>
        <p:spPr>
          <a:xfrm>
            <a:off x="1819433" y="5324374"/>
            <a:ext cx="8553091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5500" b="1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de-DE" sz="4700" dirty="0"/>
              <a:t>PAX WASSERKUPPE L - ST-FT</a:t>
            </a:r>
          </a:p>
        </p:txBody>
      </p:sp>
    </p:spTree>
    <p:extLst>
      <p:ext uri="{BB962C8B-B14F-4D97-AF65-F5344CB8AC3E}">
        <p14:creationId xmlns:p14="http://schemas.microsoft.com/office/powerpoint/2010/main" val="11821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260</Words>
  <Application>Microsoft Office PowerPoint</Application>
  <PresentationFormat>Breitbild</PresentationFormat>
  <Paragraphs>87</Paragraphs>
  <Slides>24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9" baseType="lpstr">
      <vt:lpstr>Arial</vt:lpstr>
      <vt:lpstr>Bahnschrift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 odigat</dc:creator>
  <cp:lastModifiedBy>B odigat</cp:lastModifiedBy>
  <cp:revision>157</cp:revision>
  <dcterms:created xsi:type="dcterms:W3CDTF">2023-04-18T15:56:05Z</dcterms:created>
  <dcterms:modified xsi:type="dcterms:W3CDTF">2023-08-28T11:42:57Z</dcterms:modified>
</cp:coreProperties>
</file>